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We now start adding infrastructure. The objective will be to understand how a street network connects places of work and residence (buildings), and how it mediates costs of movement that cannot grow faster that benefits from interactions for there to be scale invariance (scaling) in urban properties.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What all this means is that, to go fro the amorphous settlement to networked settlements…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We must align buildings along streets, we will need a little extra street per building, set by the overall density of the city, which immediately estimates the exponent of 5/6 for the area of infrastructure. We will reserve this later in more abstract and mathematical 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The key to thinking about infrastructure is that it is the backdrop of human activities, the container and enabler of mobility, but that its characteristics change slowly. In this way we have a separation of time scales between changes in infrastructure and social dynamics.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Ok, so let’s imagine a social network of millions of diverse people…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It helps for many purposes to concentrate on one person at the time (their ego network)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And let’s put these interactions in the space-time of the city. To do this, we introduce a beautiful (and intuitive) concept from ‘time geography’ called the life path (this is the person’s trajectory in (urban) space-time; in physics the same concept is known as the worldline). Every one has a worldline, and big tech companies will keep track of yours, if you let them. This is not an abstract concept: you can measure life paths, e.g. with mobile devices.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The idea now, as you go to a larger city is that with the same effort, there are more people and things to do around, and the rates of socioeconomic interaction (and production) increase to the extent that the (built space) density of interactions increases. In addition, as we shall see, the infrastructure changes to include faster and larger volume flows, such as via highways and subways, and houses tend to get a little smaller (more on that soon).  This sequence of pictures is essential what we will propose as a theory of urban scaling.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Backtracking a bit, we want to be able to say something general about the infrastructural spaces of cities. This old (and simple) map of the beautiful city of Lisbon (where I grew up) makes the point well: buildings exist embedded in a network of streets and squares, which provide access between them.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A zoom in establishes the generality of this statement: note that buildings now form blocks (sort of like islands), which can take very different shapes, but are compact (expose each of the buildings to the street, for access). If you don’t like Lisbon, do find maps of your favorite city that show this effect. This also shows that these properties are very general and not just characteristic of modern cities.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You can see the two types of spaces beautifully in high res photographs from the space station.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6" name="Image"/>
          <p:cNvSpPr/>
          <p:nvPr>
            <p:ph type="pic" idx="21"/>
          </p:nvPr>
        </p:nvSpPr>
        <p:spPr>
          <a:xfrm>
            <a:off x="1736277" y="-17860"/>
            <a:ext cx="23275936" cy="15517291"/>
          </a:xfrm>
          <a:prstGeom prst="rect">
            <a:avLst/>
          </a:prstGeom>
        </p:spPr>
        <p:txBody>
          <a:bodyPr lIns="91439" tIns="45719" rIns="91439" bIns="45719">
            <a:noAutofit/>
          </a:bodyPr>
          <a:lstStyle/>
          <a:p>
            <a:pPr/>
          </a:p>
        </p:txBody>
      </p:sp>
      <p:sp>
        <p:nvSpPr>
          <p:cNvPr id="15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9.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70.png"/><Relationship Id="rId4" Type="http://schemas.openxmlformats.org/officeDocument/2006/relationships/image" Target="../media/image7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tif"/><Relationship Id="rId7" Type="http://schemas.openxmlformats.org/officeDocument/2006/relationships/image" Target="../media/image6.png"/><Relationship Id="rId8" Type="http://schemas.openxmlformats.org/officeDocument/2006/relationships/image" Target="../media/image3.tif"/><Relationship Id="rId9" Type="http://schemas.openxmlformats.org/officeDocument/2006/relationships/image" Target="../media/image7.png"/><Relationship Id="rId10" Type="http://schemas.openxmlformats.org/officeDocument/2006/relationships/image" Target="../media/image4.tif"/><Relationship Id="rId11" Type="http://schemas.openxmlformats.org/officeDocument/2006/relationships/image" Target="../media/image5.tif"/><Relationship Id="rId12" Type="http://schemas.openxmlformats.org/officeDocument/2006/relationships/image" Target="../media/image6.tif"/><Relationship Id="rId13" Type="http://schemas.openxmlformats.org/officeDocument/2006/relationships/image" Target="../media/image7.tif"/><Relationship Id="rId14" Type="http://schemas.openxmlformats.org/officeDocument/2006/relationships/image" Target="../media/image8.tif"/><Relationship Id="rId15" Type="http://schemas.openxmlformats.org/officeDocument/2006/relationships/image" Target="../media/image9.tif"/><Relationship Id="rId16" Type="http://schemas.openxmlformats.org/officeDocument/2006/relationships/image" Target="../media/image10.tif"/><Relationship Id="rId17" Type="http://schemas.openxmlformats.org/officeDocument/2006/relationships/image" Target="../media/image8.png"/><Relationship Id="rId18" Type="http://schemas.openxmlformats.org/officeDocument/2006/relationships/image" Target="../media/image9.png"/><Relationship Id="rId19" Type="http://schemas.openxmlformats.org/officeDocument/2006/relationships/image" Target="../media/image10.png"/><Relationship Id="rId20" Type="http://schemas.openxmlformats.org/officeDocument/2006/relationships/image" Target="../media/image11.png"/><Relationship Id="rId21" Type="http://schemas.openxmlformats.org/officeDocument/2006/relationships/image" Target="../media/image12.png"/><Relationship Id="rId22" Type="http://schemas.openxmlformats.org/officeDocument/2006/relationships/image" Target="../media/image13.png"/><Relationship Id="rId23" Type="http://schemas.openxmlformats.org/officeDocument/2006/relationships/image" Target="../media/image14.png"/><Relationship Id="rId24" Type="http://schemas.openxmlformats.org/officeDocument/2006/relationships/image" Target="../media/image15.png"/><Relationship Id="rId25" Type="http://schemas.openxmlformats.org/officeDocument/2006/relationships/image" Target="../media/image16.png"/><Relationship Id="rId26" Type="http://schemas.openxmlformats.org/officeDocument/2006/relationships/image" Target="../media/image17.png"/><Relationship Id="rId27" Type="http://schemas.openxmlformats.org/officeDocument/2006/relationships/image" Target="../media/image18.png"/><Relationship Id="rId28" Type="http://schemas.openxmlformats.org/officeDocument/2006/relationships/image" Target="../media/image19.png"/><Relationship Id="rId29" Type="http://schemas.openxmlformats.org/officeDocument/2006/relationships/image" Target="../media/image20.png"/><Relationship Id="rId30"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ti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ti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20" Type="http://schemas.openxmlformats.org/officeDocument/2006/relationships/image" Target="../media/image45.png"/><Relationship Id="rId21" Type="http://schemas.openxmlformats.org/officeDocument/2006/relationships/image" Target="../media/image4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tif"/><Relationship Id="rId4" Type="http://schemas.openxmlformats.org/officeDocument/2006/relationships/image" Target="../media/image29.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5.png"/><Relationship Id="rId10" Type="http://schemas.openxmlformats.org/officeDocument/2006/relationships/image" Target="../media/image48.png"/><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44.png"/><Relationship Id="rId14" Type="http://schemas.openxmlformats.org/officeDocument/2006/relationships/image" Target="../media/image46.png"/><Relationship Id="rId15" Type="http://schemas.openxmlformats.org/officeDocument/2006/relationships/image" Target="../media/image51.png"/><Relationship Id="rId16" Type="http://schemas.openxmlformats.org/officeDocument/2006/relationships/image" Target="../media/image52.png"/><Relationship Id="rId17" Type="http://schemas.openxmlformats.org/officeDocument/2006/relationships/image" Target="../media/image53.png"/><Relationship Id="rId18" Type="http://schemas.openxmlformats.org/officeDocument/2006/relationships/image" Target="../media/image54.png"/><Relationship Id="rId19" Type="http://schemas.openxmlformats.org/officeDocument/2006/relationships/image" Target="../media/image55.png"/><Relationship Id="rId20" Type="http://schemas.openxmlformats.org/officeDocument/2006/relationships/image" Target="../media/image31.png"/><Relationship Id="rId21" Type="http://schemas.openxmlformats.org/officeDocument/2006/relationships/image" Target="../media/image56.png"/><Relationship Id="rId22" Type="http://schemas.openxmlformats.org/officeDocument/2006/relationships/image" Target="../media/image57.png"/><Relationship Id="rId23" Type="http://schemas.openxmlformats.org/officeDocument/2006/relationships/image" Target="../media/image58.png"/><Relationship Id="rId24" Type="http://schemas.openxmlformats.org/officeDocument/2006/relationships/image" Target="../media/image59.png"/><Relationship Id="rId25" Type="http://schemas.openxmlformats.org/officeDocument/2006/relationships/image" Target="../media/image60.png"/><Relationship Id="rId26" Type="http://schemas.openxmlformats.org/officeDocument/2006/relationships/image" Target="../media/image45.png"/><Relationship Id="rId27" Type="http://schemas.openxmlformats.org/officeDocument/2006/relationships/image" Target="../media/image61.png"/><Relationship Id="rId28" Type="http://schemas.openxmlformats.org/officeDocument/2006/relationships/image" Target="../media/image62.png"/><Relationship Id="rId29" Type="http://schemas.openxmlformats.org/officeDocument/2006/relationships/image" Target="../media/image34.png"/><Relationship Id="rId30" Type="http://schemas.openxmlformats.org/officeDocument/2006/relationships/image" Target="../media/image63.png"/><Relationship Id="rId31" Type="http://schemas.openxmlformats.org/officeDocument/2006/relationships/image" Target="../media/image64.png"/><Relationship Id="rId32" Type="http://schemas.openxmlformats.org/officeDocument/2006/relationships/image" Target="../media/image65.png"/><Relationship Id="rId33" Type="http://schemas.openxmlformats.org/officeDocument/2006/relationships/image" Target="../media/image66.png"/><Relationship Id="rId3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uís M. A. Bettencourt 2024"/>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©Luís M. A. Bettencourt 2024</a:t>
            </a:r>
          </a:p>
        </p:txBody>
      </p:sp>
      <p:sp>
        <p:nvSpPr>
          <p:cNvPr id="167" name="Lecture 7"/>
          <p:cNvSpPr txBox="1"/>
          <p:nvPr>
            <p:ph type="ctrTitle"/>
          </p:nvPr>
        </p:nvSpPr>
        <p:spPr>
          <a:prstGeom prst="rect">
            <a:avLst/>
          </a:prstGeom>
        </p:spPr>
        <p:txBody>
          <a:bodyPr/>
          <a:lstStyle>
            <a:lvl1pPr defTabSz="821531">
              <a:lnSpc>
                <a:spcPct val="100000"/>
              </a:lnSpc>
              <a:defRPr spc="0" sz="5200"/>
            </a:lvl1pPr>
          </a:lstStyle>
          <a:p>
            <a:pPr/>
            <a:r>
              <a:t>Lecture 7</a:t>
            </a:r>
          </a:p>
        </p:txBody>
      </p:sp>
      <p:sp>
        <p:nvSpPr>
          <p:cNvPr id="168" name="Network Models of Cities"/>
          <p:cNvSpPr txBox="1"/>
          <p:nvPr>
            <p:ph type="subTitle" sz="quarter" idx="1"/>
          </p:nvPr>
        </p:nvSpPr>
        <p:spPr>
          <a:prstGeom prst="rect">
            <a:avLst/>
          </a:prstGeom>
        </p:spPr>
        <p:txBody>
          <a:bodyPr/>
          <a:lstStyle>
            <a:lvl1pPr defTabSz="457200">
              <a:defRPr sz="5400">
                <a:solidFill>
                  <a:srgbClr val="5E5E5E"/>
                </a:solidFill>
                <a:latin typeface="Helvetica"/>
                <a:ea typeface="Helvetica"/>
                <a:cs typeface="Helvetica"/>
                <a:sym typeface="Helvetica"/>
              </a:defRPr>
            </a:lvl1pPr>
          </a:lstStyle>
          <a:p>
            <a:pPr/>
            <a:r>
              <a:t>Network Models of Cities </a:t>
            </a:r>
          </a:p>
        </p:txBody>
      </p:sp>
      <p:sp>
        <p:nvSpPr>
          <p:cNvPr id="169" name="7.1  Scaling of Infrastructure Networks and Urban Built Spaces"/>
          <p:cNvSpPr txBox="1"/>
          <p:nvPr/>
        </p:nvSpPr>
        <p:spPr>
          <a:xfrm>
            <a:off x="3735730" y="9155931"/>
            <a:ext cx="16785540"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1531">
              <a:defRPr b="1" sz="4400">
                <a:solidFill>
                  <a:srgbClr val="000000"/>
                </a:solidFill>
              </a:defRPr>
            </a:lvl1pPr>
          </a:lstStyle>
          <a:p>
            <a:pPr/>
            <a:r>
              <a:t>7.1  Scaling of Infrastructure Networks and Urban Built Spaces</a:t>
            </a:r>
          </a:p>
        </p:txBody>
      </p:sp>
      <p:sp>
        <p:nvSpPr>
          <p:cNvPr id="170" name="IUS 3.2.2"/>
          <p:cNvSpPr txBox="1"/>
          <p:nvPr/>
        </p:nvSpPr>
        <p:spPr>
          <a:xfrm>
            <a:off x="20696476" y="11864981"/>
            <a:ext cx="1800861"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The Structure of Built Spaces in Cities…"/>
          <p:cNvSpPr txBox="1"/>
          <p:nvPr/>
        </p:nvSpPr>
        <p:spPr>
          <a:xfrm>
            <a:off x="6967435" y="5632376"/>
            <a:ext cx="10449129" cy="20583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4200">
                <a:solidFill>
                  <a:srgbClr val="000000"/>
                </a:solidFill>
              </a:defRPr>
            </a:pPr>
            <a:r>
              <a:t>The Structure of Built Spaces in Cities</a:t>
            </a:r>
          </a:p>
          <a:p>
            <a:pPr defTabSz="821531">
              <a:defRPr b="1" sz="4200">
                <a:solidFill>
                  <a:srgbClr val="000000"/>
                </a:solidFill>
              </a:defRPr>
            </a:pPr>
          </a:p>
          <a:p>
            <a:pPr defTabSz="821531">
              <a:defRPr sz="4200">
                <a:solidFill>
                  <a:srgbClr val="000000"/>
                </a:solidFill>
              </a:defRPr>
            </a:pPr>
            <a:r>
              <a:t>Streets and City Blocks also form networks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Image" descr="Image"/>
          <p:cNvPicPr>
            <a:picLocks noChangeAspect="1"/>
          </p:cNvPicPr>
          <p:nvPr/>
        </p:nvPicPr>
        <p:blipFill>
          <a:blip r:embed="rId3">
            <a:extLst/>
          </a:blip>
          <a:stretch>
            <a:fillRect/>
          </a:stretch>
        </p:blipFill>
        <p:spPr>
          <a:xfrm>
            <a:off x="-326692" y="-460649"/>
            <a:ext cx="25037384" cy="19975814"/>
          </a:xfrm>
          <a:prstGeom prst="rect">
            <a:avLst/>
          </a:prstGeom>
          <a:ln w="12700">
            <a:miter lim="400000"/>
          </a:ln>
        </p:spPr>
      </p:pic>
      <p:sp>
        <p:nvSpPr>
          <p:cNvPr id="364" name="credit:Braun &amp; Hogenberg / Ozgur Tufekci"/>
          <p:cNvSpPr txBox="1"/>
          <p:nvPr/>
        </p:nvSpPr>
        <p:spPr>
          <a:xfrm>
            <a:off x="16223222" y="13224012"/>
            <a:ext cx="4941190" cy="4476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000">
                <a:solidFill>
                  <a:srgbClr val="FFFFFF"/>
                </a:solidFill>
                <a:latin typeface="Helvetica Light"/>
                <a:ea typeface="Helvetica Light"/>
                <a:cs typeface="Helvetica Light"/>
                <a:sym typeface="Helvetica Light"/>
              </a:defRPr>
            </a:lvl1pPr>
          </a:lstStyle>
          <a:p>
            <a:pPr/>
            <a:r>
              <a:t>credit:Braun &amp; Hogenberg / Ozgur Tufekci</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Image" descr="Image"/>
          <p:cNvPicPr>
            <a:picLocks noChangeAspect="1"/>
          </p:cNvPicPr>
          <p:nvPr/>
        </p:nvPicPr>
        <p:blipFill>
          <a:blip r:embed="rId3">
            <a:extLst/>
          </a:blip>
          <a:stretch>
            <a:fillRect/>
          </a:stretch>
        </p:blipFill>
        <p:spPr>
          <a:xfrm>
            <a:off x="-13737429" y="-13829522"/>
            <a:ext cx="51858858" cy="41375044"/>
          </a:xfrm>
          <a:prstGeom prst="rect">
            <a:avLst/>
          </a:prstGeom>
          <a:ln w="12700">
            <a:miter lim="400000"/>
          </a:ln>
        </p:spPr>
      </p:pic>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Image" descr="Image"/>
          <p:cNvPicPr>
            <a:picLocks noChangeAspect="1"/>
          </p:cNvPicPr>
          <p:nvPr/>
        </p:nvPicPr>
        <p:blipFill>
          <a:blip r:embed="rId3">
            <a:extLst/>
          </a:blip>
          <a:stretch>
            <a:fillRect/>
          </a:stretch>
        </p:blipFill>
        <p:spPr>
          <a:xfrm>
            <a:off x="-5466947" y="-4461213"/>
            <a:ext cx="26801193" cy="18239702"/>
          </a:xfrm>
          <a:prstGeom prst="rect">
            <a:avLst/>
          </a:prstGeom>
          <a:ln w="12700">
            <a:miter lim="400000"/>
          </a:ln>
        </p:spPr>
      </p:pic>
      <p:sp>
        <p:nvSpPr>
          <p:cNvPr id="373" name="Shanghai   credit:NASA"/>
          <p:cNvSpPr txBox="1"/>
          <p:nvPr/>
        </p:nvSpPr>
        <p:spPr>
          <a:xfrm>
            <a:off x="3029855" y="13161235"/>
            <a:ext cx="4028716" cy="564361"/>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821531">
              <a:defRPr sz="2800">
                <a:solidFill>
                  <a:srgbClr val="FFFFFF"/>
                </a:solidFill>
                <a:latin typeface="Helvetica Neue Light"/>
                <a:ea typeface="Helvetica Neue Light"/>
                <a:cs typeface="Helvetica Neue Light"/>
                <a:sym typeface="Helvetica Neue Light"/>
              </a:defRPr>
            </a:lvl1pPr>
          </a:lstStyle>
          <a:p>
            <a:pPr/>
            <a:r>
              <a:t>Shanghai   credit:NASA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Rectangle"/>
          <p:cNvSpPr/>
          <p:nvPr/>
        </p:nvSpPr>
        <p:spPr>
          <a:xfrm rot="19532032">
            <a:off x="10638234" y="6251194"/>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78" name="Rectangle"/>
          <p:cNvSpPr/>
          <p:nvPr/>
        </p:nvSpPr>
        <p:spPr>
          <a:xfrm rot="19518896">
            <a:off x="12703954" y="7013715"/>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79" name="Rectangle"/>
          <p:cNvSpPr/>
          <p:nvPr/>
        </p:nvSpPr>
        <p:spPr>
          <a:xfrm rot="3469006">
            <a:off x="10290779" y="8378893"/>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0" name="Rectangle"/>
          <p:cNvSpPr/>
          <p:nvPr/>
        </p:nvSpPr>
        <p:spPr>
          <a:xfrm rot="1970">
            <a:off x="12281296" y="9048715"/>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1" name="Rectangle"/>
          <p:cNvSpPr/>
          <p:nvPr/>
        </p:nvSpPr>
        <p:spPr>
          <a:xfrm>
            <a:off x="13924357" y="7561538"/>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2" name="Rectangle"/>
          <p:cNvSpPr/>
          <p:nvPr/>
        </p:nvSpPr>
        <p:spPr>
          <a:xfrm rot="840417">
            <a:off x="10929852" y="9625569"/>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3" name="Rectangle"/>
          <p:cNvSpPr/>
          <p:nvPr/>
        </p:nvSpPr>
        <p:spPr>
          <a:xfrm>
            <a:off x="11834998" y="5496877"/>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4" name="Rectangle"/>
          <p:cNvSpPr/>
          <p:nvPr/>
        </p:nvSpPr>
        <p:spPr>
          <a:xfrm rot="1280508">
            <a:off x="13924357" y="5608913"/>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5" name="Rectangle"/>
          <p:cNvSpPr/>
          <p:nvPr/>
        </p:nvSpPr>
        <p:spPr>
          <a:xfrm rot="17778613">
            <a:off x="9904580" y="7194472"/>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6" name="Rectangle"/>
          <p:cNvSpPr/>
          <p:nvPr/>
        </p:nvSpPr>
        <p:spPr>
          <a:xfrm rot="19046120">
            <a:off x="13662607" y="9134997"/>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7" name="Rectangle"/>
          <p:cNvSpPr/>
          <p:nvPr/>
        </p:nvSpPr>
        <p:spPr>
          <a:xfrm rot="16723674">
            <a:off x="11398542" y="7194472"/>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8" name="Amorphous Settlement"/>
          <p:cNvSpPr txBox="1"/>
          <p:nvPr/>
        </p:nvSpPr>
        <p:spPr>
          <a:xfrm>
            <a:off x="14903377" y="3205680"/>
            <a:ext cx="584250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FFFFFF"/>
                </a:solidFill>
              </a:defRPr>
            </a:lvl1pPr>
          </a:lstStyle>
          <a:p>
            <a:pPr/>
            <a:r>
              <a:t>Amorphous Settlement </a:t>
            </a:r>
          </a:p>
        </p:txBody>
      </p:sp>
      <p:sp>
        <p:nvSpPr>
          <p:cNvPr id="389" name="How does this work?"/>
          <p:cNvSpPr txBox="1"/>
          <p:nvPr/>
        </p:nvSpPr>
        <p:spPr>
          <a:xfrm>
            <a:off x="9022714" y="799446"/>
            <a:ext cx="6338571" cy="870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solidFill>
                  <a:srgbClr val="FFFFFF"/>
                </a:solidFill>
              </a:defRPr>
            </a:lvl1pPr>
          </a:lstStyle>
          <a:p>
            <a:pPr/>
            <a:r>
              <a:t>How does this work?</a:t>
            </a:r>
          </a:p>
        </p:txBody>
      </p:sp>
      <p:sp>
        <p:nvSpPr>
          <p:cNvPr id="390" name="Line"/>
          <p:cNvSpPr/>
          <p:nvPr/>
        </p:nvSpPr>
        <p:spPr>
          <a:xfrm flipH="1" flipV="1">
            <a:off x="10551427" y="6076715"/>
            <a:ext cx="4529996" cy="3153113"/>
          </a:xfrm>
          <a:prstGeom prst="line">
            <a:avLst/>
          </a:prstGeom>
          <a:ln w="762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391" name="R"/>
          <p:cNvSpPr txBox="1"/>
          <p:nvPr/>
        </p:nvSpPr>
        <p:spPr>
          <a:xfrm>
            <a:off x="15268139" y="8248000"/>
            <a:ext cx="526924" cy="7835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4500">
                <a:solidFill>
                  <a:schemeClr val="accent5">
                    <a:hueOff val="-82419"/>
                    <a:satOff val="-9513"/>
                    <a:lumOff val="-16343"/>
                  </a:schemeClr>
                </a:solidFill>
              </a:defRPr>
            </a:lvl1pPr>
          </a:lstStyle>
          <a:p>
            <a:pPr/>
            <a:r>
              <a:t>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0" grpId="1"/>
      <p:bldP build="whole" bldLvl="1" animBg="1" rev="0" advAuto="0" spid="391" grpId="2"/>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5" name="photo-1521245585918-35fd32bf376f.avif" descr="photo-1521245585918-35fd32bf376f.avif"/>
          <p:cNvPicPr>
            <a:picLocks noChangeAspect="1"/>
          </p:cNvPicPr>
          <p:nvPr/>
        </p:nvPicPr>
        <p:blipFill>
          <a:blip r:embed="rId2">
            <a:extLst/>
          </a:blip>
          <a:stretch>
            <a:fillRect/>
          </a:stretch>
        </p:blipFill>
        <p:spPr>
          <a:xfrm>
            <a:off x="9364993" y="-1"/>
            <a:ext cx="10975099" cy="13716001"/>
          </a:xfrm>
          <a:prstGeom prst="rect">
            <a:avLst/>
          </a:prstGeom>
          <a:ln w="12700">
            <a:miter lim="400000"/>
          </a:ln>
        </p:spPr>
      </p:pic>
      <p:sp>
        <p:nvSpPr>
          <p:cNvPr id="396" name="Miami Beach"/>
          <p:cNvSpPr txBox="1"/>
          <p:nvPr/>
        </p:nvSpPr>
        <p:spPr>
          <a:xfrm>
            <a:off x="18166020" y="13186113"/>
            <a:ext cx="189280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Miami Beach</a:t>
            </a:r>
          </a:p>
        </p:txBody>
      </p:sp>
      <p:sp>
        <p:nvSpPr>
          <p:cNvPr id="397" name="Where will you go?"/>
          <p:cNvSpPr txBox="1"/>
          <p:nvPr/>
        </p:nvSpPr>
        <p:spPr>
          <a:xfrm>
            <a:off x="2328235" y="2949173"/>
            <a:ext cx="366095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will you go?</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photo-1521245585918-35fd32bf376f.avif" descr="photo-1521245585918-35fd32bf376f.avif"/>
          <p:cNvPicPr>
            <a:picLocks noChangeAspect="1"/>
          </p:cNvPicPr>
          <p:nvPr/>
        </p:nvPicPr>
        <p:blipFill>
          <a:blip r:embed="rId2">
            <a:extLst/>
          </a:blip>
          <a:stretch>
            <a:fillRect/>
          </a:stretch>
        </p:blipFill>
        <p:spPr>
          <a:xfrm>
            <a:off x="9364993" y="-1"/>
            <a:ext cx="10975099" cy="13716001"/>
          </a:xfrm>
          <a:prstGeom prst="rect">
            <a:avLst/>
          </a:prstGeom>
          <a:ln w="12700">
            <a:miter lim="400000"/>
          </a:ln>
        </p:spPr>
      </p:pic>
      <p:sp>
        <p:nvSpPr>
          <p:cNvPr id="400" name="Miami Beach"/>
          <p:cNvSpPr txBox="1"/>
          <p:nvPr/>
        </p:nvSpPr>
        <p:spPr>
          <a:xfrm>
            <a:off x="18166020" y="13186113"/>
            <a:ext cx="189280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Miami Beach</a:t>
            </a:r>
          </a:p>
        </p:txBody>
      </p:sp>
      <p:sp>
        <p:nvSpPr>
          <p:cNvPr id="401" name="Where will you go?"/>
          <p:cNvSpPr txBox="1"/>
          <p:nvPr/>
        </p:nvSpPr>
        <p:spPr>
          <a:xfrm>
            <a:off x="2328235" y="2949173"/>
            <a:ext cx="366095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will you go?</a:t>
            </a:r>
          </a:p>
        </p:txBody>
      </p:sp>
      <p:sp>
        <p:nvSpPr>
          <p:cNvPr id="402" name="Circle"/>
          <p:cNvSpPr/>
          <p:nvPr/>
        </p:nvSpPr>
        <p:spPr>
          <a:xfrm>
            <a:off x="11143712" y="5732220"/>
            <a:ext cx="889135" cy="889041"/>
          </a:xfrm>
          <a:prstGeom prst="ellipse">
            <a:avLst/>
          </a:prstGeom>
          <a:solidFill>
            <a:srgbClr val="ED220D"/>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3" name="Circle"/>
          <p:cNvSpPr/>
          <p:nvPr/>
        </p:nvSpPr>
        <p:spPr>
          <a:xfrm>
            <a:off x="19252339" y="3947762"/>
            <a:ext cx="889136" cy="889041"/>
          </a:xfrm>
          <a:prstGeom prst="ellipse">
            <a:avLst/>
          </a:prstGeom>
          <a:solidFill>
            <a:srgbClr val="ED220D"/>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5" name="photo-1521245585918-35fd32bf376f.avif" descr="photo-1521245585918-35fd32bf376f.avif"/>
          <p:cNvPicPr>
            <a:picLocks noChangeAspect="1"/>
          </p:cNvPicPr>
          <p:nvPr/>
        </p:nvPicPr>
        <p:blipFill>
          <a:blip r:embed="rId2">
            <a:extLst/>
          </a:blip>
          <a:stretch>
            <a:fillRect/>
          </a:stretch>
        </p:blipFill>
        <p:spPr>
          <a:xfrm>
            <a:off x="9364993" y="-1"/>
            <a:ext cx="10975099" cy="13716001"/>
          </a:xfrm>
          <a:prstGeom prst="rect">
            <a:avLst/>
          </a:prstGeom>
          <a:ln w="12700">
            <a:miter lim="400000"/>
          </a:ln>
        </p:spPr>
      </p:pic>
      <p:sp>
        <p:nvSpPr>
          <p:cNvPr id="406" name="Miami Beach"/>
          <p:cNvSpPr txBox="1"/>
          <p:nvPr/>
        </p:nvSpPr>
        <p:spPr>
          <a:xfrm>
            <a:off x="18166020" y="13186113"/>
            <a:ext cx="189280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Miami Beach</a:t>
            </a:r>
          </a:p>
        </p:txBody>
      </p:sp>
      <p:sp>
        <p:nvSpPr>
          <p:cNvPr id="407" name="Where will you go?"/>
          <p:cNvSpPr txBox="1"/>
          <p:nvPr/>
        </p:nvSpPr>
        <p:spPr>
          <a:xfrm>
            <a:off x="2328235" y="2949173"/>
            <a:ext cx="366095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will you go?</a:t>
            </a:r>
          </a:p>
        </p:txBody>
      </p:sp>
      <p:sp>
        <p:nvSpPr>
          <p:cNvPr id="408" name="Circle"/>
          <p:cNvSpPr/>
          <p:nvPr/>
        </p:nvSpPr>
        <p:spPr>
          <a:xfrm>
            <a:off x="11143712" y="5732220"/>
            <a:ext cx="889135" cy="889041"/>
          </a:xfrm>
          <a:prstGeom prst="ellipse">
            <a:avLst/>
          </a:prstGeom>
          <a:solidFill>
            <a:srgbClr val="ED220D"/>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9" name="Circle"/>
          <p:cNvSpPr/>
          <p:nvPr/>
        </p:nvSpPr>
        <p:spPr>
          <a:xfrm>
            <a:off x="19252339" y="3947762"/>
            <a:ext cx="889136" cy="889041"/>
          </a:xfrm>
          <a:prstGeom prst="ellipse">
            <a:avLst/>
          </a:prstGeom>
          <a:solidFill>
            <a:srgbClr val="ED220D"/>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10" name="Line"/>
          <p:cNvSpPr/>
          <p:nvPr/>
        </p:nvSpPr>
        <p:spPr>
          <a:xfrm flipV="1">
            <a:off x="11948079" y="4827119"/>
            <a:ext cx="487842" cy="889042"/>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11" name="Line"/>
          <p:cNvSpPr/>
          <p:nvPr/>
        </p:nvSpPr>
        <p:spPr>
          <a:xfrm>
            <a:off x="12021696" y="6245470"/>
            <a:ext cx="1094070" cy="1"/>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12" name="Line"/>
          <p:cNvSpPr/>
          <p:nvPr/>
        </p:nvSpPr>
        <p:spPr>
          <a:xfrm flipV="1">
            <a:off x="10133916" y="6507177"/>
            <a:ext cx="889136" cy="97768"/>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13" name="Average distance is set by density"/>
          <p:cNvSpPr txBox="1"/>
          <p:nvPr/>
        </p:nvSpPr>
        <p:spPr>
          <a:xfrm>
            <a:off x="466029" y="7655329"/>
            <a:ext cx="5627168"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Average distance is set by density </a:t>
            </a:r>
          </a:p>
        </p:txBody>
      </p:sp>
      <p:sp>
        <p:nvSpPr>
          <p:cNvPr id="414" name="Equation"/>
          <p:cNvSpPr txBox="1"/>
          <p:nvPr/>
        </p:nvSpPr>
        <p:spPr>
          <a:xfrm>
            <a:off x="1435273" y="10703830"/>
            <a:ext cx="5446877" cy="174326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100" i="1">
                          <a:solidFill>
                            <a:srgbClr val="5E5E5E"/>
                          </a:solidFill>
                          <a:latin typeface="Cambria Math" panose="02040503050406030204" pitchFamily="18" charset="0"/>
                        </a:rPr>
                        <m:t>d</m:t>
                      </m:r>
                    </m:e>
                    <m:sub>
                      <m:r>
                        <a:rPr xmlns:a="http://schemas.openxmlformats.org/drawingml/2006/main" sz="5100" i="1">
                          <a:solidFill>
                            <a:srgbClr val="5E5E5E"/>
                          </a:solidFill>
                          <a:latin typeface="Cambria Math" panose="02040503050406030204" pitchFamily="18" charset="0"/>
                        </a:rPr>
                        <m:t>A</m:t>
                      </m:r>
                    </m:sub>
                  </m:sSub>
                  <m:r>
                    <a:rPr xmlns:a="http://schemas.openxmlformats.org/drawingml/2006/main" sz="5100" i="1">
                      <a:solidFill>
                        <a:srgbClr val="5E5E5E"/>
                      </a:solidFill>
                      <a:latin typeface="Cambria Math" panose="02040503050406030204" pitchFamily="18" charset="0"/>
                    </a:rPr>
                    <m:t>=</m:t>
                  </m:r>
                  <m:sSup>
                    <m:e>
                      <m:d>
                        <m:dPr>
                          <m:ctrlPr>
                            <a:rPr xmlns:a="http://schemas.openxmlformats.org/drawingml/2006/main" sz="5100" i="1">
                              <a:solidFill>
                                <a:srgbClr val="5E5E5E"/>
                              </a:solidFill>
                              <a:latin typeface="Cambria Math" panose="02040503050406030204" pitchFamily="18" charset="0"/>
                            </a:rPr>
                          </m:ctrlPr>
                        </m:dPr>
                        <m:e>
                          <m:f>
                            <m:fPr>
                              <m:ctrlPr>
                                <a:rPr xmlns:a="http://schemas.openxmlformats.org/drawingml/2006/main" sz="5100" i="1">
                                  <a:solidFill>
                                    <a:srgbClr val="5E5E5E"/>
                                  </a:solidFill>
                                  <a:latin typeface="Cambria Math" panose="02040503050406030204" pitchFamily="18" charset="0"/>
                                </a:rPr>
                              </m:ctrlPr>
                              <m:type m:val="bar"/>
                            </m:fPr>
                            <m:num>
                              <m:r>
                                <a:rPr xmlns:a="http://schemas.openxmlformats.org/drawingml/2006/main" sz="5100" i="1">
                                  <a:solidFill>
                                    <a:srgbClr val="5E5E5E"/>
                                  </a:solidFill>
                                  <a:latin typeface="Cambria Math" panose="02040503050406030204" pitchFamily="18" charset="0"/>
                                </a:rPr>
                                <m:t>A</m:t>
                              </m:r>
                            </m:num>
                            <m:den>
                              <m:r>
                                <a:rPr xmlns:a="http://schemas.openxmlformats.org/drawingml/2006/main" sz="5100" i="1">
                                  <a:solidFill>
                                    <a:srgbClr val="5E5E5E"/>
                                  </a:solidFill>
                                  <a:latin typeface="Cambria Math" panose="02040503050406030204" pitchFamily="18" charset="0"/>
                                </a:rPr>
                                <m:t>N</m:t>
                              </m:r>
                            </m:den>
                          </m:f>
                        </m:e>
                      </m:d>
                    </m:e>
                    <m:sup>
                      <m:f>
                        <m:fPr>
                          <m:ctrlPr>
                            <a:rPr xmlns:a="http://schemas.openxmlformats.org/drawingml/2006/main" sz="5100" i="1">
                              <a:solidFill>
                                <a:srgbClr val="5E5E5E"/>
                              </a:solidFill>
                              <a:latin typeface="Cambria Math" panose="02040503050406030204" pitchFamily="18" charset="0"/>
                            </a:rPr>
                          </m:ctrlPr>
                          <m:type m:val="lin"/>
                        </m:fPr>
                        <m:num>
                          <m:r>
                            <a:rPr xmlns:a="http://schemas.openxmlformats.org/drawingml/2006/main" sz="5100" i="1">
                              <a:solidFill>
                                <a:srgbClr val="5E5E5E"/>
                              </a:solidFill>
                              <a:latin typeface="Cambria Math" panose="02040503050406030204" pitchFamily="18" charset="0"/>
                            </a:rPr>
                            <m:t>1</m:t>
                          </m:r>
                        </m:num>
                        <m:den>
                          <m:r>
                            <a:rPr xmlns:a="http://schemas.openxmlformats.org/drawingml/2006/main" sz="5100" i="1">
                              <a:solidFill>
                                <a:srgbClr val="5E5E5E"/>
                              </a:solidFill>
                              <a:latin typeface="Cambria Math" panose="02040503050406030204" pitchFamily="18" charset="0"/>
                            </a:rPr>
                            <m:t>2</m:t>
                          </m:r>
                        </m:den>
                      </m:f>
                    </m:sup>
                  </m:sSup>
                  <m:r>
                    <a:rPr xmlns:a="http://schemas.openxmlformats.org/drawingml/2006/main" sz="5100" i="1">
                      <a:solidFill>
                        <a:srgbClr val="5E5E5E"/>
                      </a:solidFill>
                      <a:latin typeface="Cambria Math" panose="02040503050406030204" pitchFamily="18" charset="0"/>
                    </a:rPr>
                    <m:t>∼</m:t>
                  </m:r>
                  <m:sSup>
                    <m:e>
                      <m:r>
                        <a:rPr xmlns:a="http://schemas.openxmlformats.org/drawingml/2006/main" sz="5100" i="1">
                          <a:solidFill>
                            <a:srgbClr val="5E5E5E"/>
                          </a:solidFill>
                          <a:latin typeface="Cambria Math" panose="02040503050406030204" pitchFamily="18" charset="0"/>
                        </a:rPr>
                        <m:t>N</m:t>
                      </m:r>
                    </m:e>
                    <m:sup>
                      <m:r>
                        <a:rPr xmlns:a="http://schemas.openxmlformats.org/drawingml/2006/main" sz="5100" i="1">
                          <a:solidFill>
                            <a:srgbClr val="5E5E5E"/>
                          </a:solidFill>
                          <a:latin typeface="Cambria Math" panose="02040503050406030204" pitchFamily="18" charset="0"/>
                        </a:rPr>
                        <m:t>-</m:t>
                      </m:r>
                      <m:f>
                        <m:fPr>
                          <m:ctrlPr>
                            <a:rPr xmlns:a="http://schemas.openxmlformats.org/drawingml/2006/main" sz="5100" i="1">
                              <a:solidFill>
                                <a:srgbClr val="5E5E5E"/>
                              </a:solidFill>
                              <a:latin typeface="Cambria Math" panose="02040503050406030204" pitchFamily="18" charset="0"/>
                            </a:rPr>
                          </m:ctrlPr>
                          <m:type m:val="bar"/>
                        </m:fPr>
                        <m:num>
                          <m:r>
                            <a:rPr xmlns:a="http://schemas.openxmlformats.org/drawingml/2006/main" sz="5100" i="1">
                              <a:solidFill>
                                <a:srgbClr val="5E5E5E"/>
                              </a:solidFill>
                              <a:latin typeface="Cambria Math" panose="02040503050406030204" pitchFamily="18" charset="0"/>
                            </a:rPr>
                            <m:t>1</m:t>
                          </m:r>
                        </m:num>
                        <m:den>
                          <m:r>
                            <a:rPr xmlns:a="http://schemas.openxmlformats.org/drawingml/2006/main" sz="5100" i="1">
                              <a:solidFill>
                                <a:srgbClr val="5E5E5E"/>
                              </a:solidFill>
                              <a:latin typeface="Cambria Math" panose="02040503050406030204" pitchFamily="18" charset="0"/>
                            </a:rPr>
                            <m:t>6</m:t>
                          </m:r>
                        </m:den>
                      </m:f>
                    </m:sup>
                  </m:sSup>
                </m:oMath>
              </m:oMathPara>
            </a14:m>
            <a:endParaRPr sz="5100">
              <a:solidFill>
                <a:srgbClr val="5E5E5E"/>
              </a:solidFill>
            </a:endParaRPr>
          </a:p>
        </p:txBody>
      </p:sp>
      <p:sp>
        <p:nvSpPr>
          <p:cNvPr id="415" name="Equation"/>
          <p:cNvSpPr txBox="1"/>
          <p:nvPr/>
        </p:nvSpPr>
        <p:spPr>
          <a:xfrm>
            <a:off x="732661" y="8588061"/>
            <a:ext cx="5093906" cy="105895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900" i="1">
                      <a:solidFill>
                        <a:srgbClr val="5E5E5E"/>
                      </a:solidFill>
                      <a:latin typeface="Cambria Math" panose="02040503050406030204" pitchFamily="18" charset="0"/>
                    </a:rPr>
                    <m:t>A</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N</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m:t>
                  </m:r>
                  <m:r>
                    <a:rPr xmlns:a="http://schemas.openxmlformats.org/drawingml/2006/main" sz="3900" i="1">
                      <a:solidFill>
                        <a:srgbClr val="5E5E5E"/>
                      </a:solidFill>
                      <a:latin typeface="Cambria Math" panose="02040503050406030204" pitchFamily="18" charset="0"/>
                    </a:rPr>
                    <m:t>a</m:t>
                  </m:r>
                  <m:sSup>
                    <m:e>
                      <m:r>
                        <a:rPr xmlns:a="http://schemas.openxmlformats.org/drawingml/2006/main" sz="3900" i="1">
                          <a:solidFill>
                            <a:srgbClr val="5E5E5E"/>
                          </a:solidFill>
                          <a:latin typeface="Cambria Math" panose="02040503050406030204" pitchFamily="18" charset="0"/>
                        </a:rPr>
                        <m:t>N</m:t>
                      </m:r>
                    </m:e>
                    <m:sup>
                      <m:f>
                        <m:fPr>
                          <m:ctrlPr>
                            <a:rPr xmlns:a="http://schemas.openxmlformats.org/drawingml/2006/main" sz="3900" i="1">
                              <a:solidFill>
                                <a:srgbClr val="5E5E5E"/>
                              </a:solidFill>
                              <a:latin typeface="Cambria Math" panose="02040503050406030204" pitchFamily="18" charset="0"/>
                            </a:rPr>
                          </m:ctrlPr>
                          <m:type m:val="bar"/>
                        </m:fPr>
                        <m:num>
                          <m:r>
                            <a:rPr xmlns:a="http://schemas.openxmlformats.org/drawingml/2006/main" sz="3900" i="1">
                              <a:solidFill>
                                <a:srgbClr val="5E5E5E"/>
                              </a:solidFill>
                              <a:latin typeface="Cambria Math" panose="02040503050406030204" pitchFamily="18" charset="0"/>
                            </a:rPr>
                            <m:t>2</m:t>
                          </m:r>
                        </m:num>
                        <m:den>
                          <m:r>
                            <a:rPr xmlns:a="http://schemas.openxmlformats.org/drawingml/2006/main" sz="3900" i="1">
                              <a:solidFill>
                                <a:srgbClr val="5E5E5E"/>
                              </a:solidFill>
                              <a:latin typeface="Cambria Math" panose="02040503050406030204" pitchFamily="18" charset="0"/>
                            </a:rPr>
                            <m:t>3</m:t>
                          </m:r>
                        </m:den>
                      </m:f>
                    </m:sup>
                  </m:sSup>
                  <m:r>
                    <a:rPr xmlns:a="http://schemas.openxmlformats.org/drawingml/2006/main" sz="3900" i="1">
                      <a:solidFill>
                        <a:srgbClr val="5E5E5E"/>
                      </a:solidFill>
                      <a:latin typeface="Cambria Math" panose="02040503050406030204" pitchFamily="18" charset="0"/>
                    </a:rPr>
                    <m:t>→</m:t>
                  </m:r>
                  <m:f>
                    <m:fPr>
                      <m:ctrlPr>
                        <a:rPr xmlns:a="http://schemas.openxmlformats.org/drawingml/2006/main" sz="3900" i="1">
                          <a:solidFill>
                            <a:srgbClr val="5E5E5E"/>
                          </a:solidFill>
                          <a:latin typeface="Cambria Math" panose="02040503050406030204" pitchFamily="18" charset="0"/>
                        </a:rPr>
                      </m:ctrlPr>
                      <m:type m:val="bar"/>
                    </m:fPr>
                    <m:num>
                      <m:r>
                        <a:rPr xmlns:a="http://schemas.openxmlformats.org/drawingml/2006/main" sz="3900" i="1">
                          <a:solidFill>
                            <a:srgbClr val="5E5E5E"/>
                          </a:solidFill>
                          <a:latin typeface="Cambria Math" panose="02040503050406030204" pitchFamily="18" charset="0"/>
                        </a:rPr>
                        <m:t>A</m:t>
                      </m:r>
                    </m:num>
                    <m:den>
                      <m:r>
                        <a:rPr xmlns:a="http://schemas.openxmlformats.org/drawingml/2006/main" sz="3900" i="1">
                          <a:solidFill>
                            <a:srgbClr val="5E5E5E"/>
                          </a:solidFill>
                          <a:latin typeface="Cambria Math" panose="02040503050406030204" pitchFamily="18" charset="0"/>
                        </a:rPr>
                        <m:t>N</m:t>
                      </m:r>
                    </m:den>
                  </m:f>
                  <m:r>
                    <a:rPr xmlns:a="http://schemas.openxmlformats.org/drawingml/2006/main" sz="3900" i="1">
                      <a:solidFill>
                        <a:srgbClr val="5E5E5E"/>
                      </a:solidFill>
                      <a:latin typeface="Cambria Math" panose="02040503050406030204" pitchFamily="18" charset="0"/>
                    </a:rPr>
                    <m:t>∼</m:t>
                  </m:r>
                  <m:sSup>
                    <m:e>
                      <m:r>
                        <a:rPr xmlns:a="http://schemas.openxmlformats.org/drawingml/2006/main" sz="3900" i="1">
                          <a:solidFill>
                            <a:srgbClr val="5E5E5E"/>
                          </a:solidFill>
                          <a:latin typeface="Cambria Math" panose="02040503050406030204" pitchFamily="18" charset="0"/>
                        </a:rPr>
                        <m:t>N</m:t>
                      </m:r>
                    </m:e>
                    <m:sup>
                      <m:r>
                        <a:rPr xmlns:a="http://schemas.openxmlformats.org/drawingml/2006/main" sz="3900" i="1">
                          <a:solidFill>
                            <a:srgbClr val="5E5E5E"/>
                          </a:solidFill>
                          <a:latin typeface="Cambria Math" panose="02040503050406030204" pitchFamily="18" charset="0"/>
                        </a:rPr>
                        <m:t>-</m:t>
                      </m:r>
                      <m:f>
                        <m:fPr>
                          <m:ctrlPr>
                            <a:rPr xmlns:a="http://schemas.openxmlformats.org/drawingml/2006/main" sz="3900" i="1">
                              <a:solidFill>
                                <a:srgbClr val="5E5E5E"/>
                              </a:solidFill>
                              <a:latin typeface="Cambria Math" panose="02040503050406030204" pitchFamily="18" charset="0"/>
                            </a:rPr>
                          </m:ctrlPr>
                          <m:type m:val="bar"/>
                        </m:fPr>
                        <m:num>
                          <m:r>
                            <a:rPr xmlns:a="http://schemas.openxmlformats.org/drawingml/2006/main" sz="3900" i="1">
                              <a:solidFill>
                                <a:srgbClr val="5E5E5E"/>
                              </a:solidFill>
                              <a:latin typeface="Cambria Math" panose="02040503050406030204" pitchFamily="18" charset="0"/>
                            </a:rPr>
                            <m:t>1</m:t>
                          </m:r>
                        </m:num>
                        <m:den>
                          <m:r>
                            <a:rPr xmlns:a="http://schemas.openxmlformats.org/drawingml/2006/main" sz="3900" i="1">
                              <a:solidFill>
                                <a:srgbClr val="5E5E5E"/>
                              </a:solidFill>
                              <a:latin typeface="Cambria Math" panose="02040503050406030204" pitchFamily="18" charset="0"/>
                            </a:rPr>
                            <m:t>3</m:t>
                          </m:r>
                        </m:den>
                      </m:f>
                    </m:sup>
                  </m:sSup>
                </m:oMath>
              </m:oMathPara>
            </a14:m>
            <a:endParaRPr sz="3900">
              <a:solidFill>
                <a:srgbClr val="5E5E5E"/>
              </a:solidFill>
            </a:endParaR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7" name="Rectangle"/>
          <p:cNvSpPr/>
          <p:nvPr/>
        </p:nvSpPr>
        <p:spPr>
          <a:xfrm rot="16734926">
            <a:off x="10400109" y="7204350"/>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18" name="Rectangle"/>
          <p:cNvSpPr/>
          <p:nvPr/>
        </p:nvSpPr>
        <p:spPr>
          <a:xfrm rot="19640191">
            <a:off x="13941468" y="6627021"/>
            <a:ext cx="714004" cy="521737"/>
          </a:xfrm>
          <a:prstGeom prst="rect">
            <a:avLst/>
          </a:prstGeom>
          <a:gradFill>
            <a:gsLst>
              <a:gs pos="0">
                <a:srgbClr val="AD584F"/>
              </a:gs>
              <a:gs pos="100000">
                <a:srgbClr val="763A34"/>
              </a:gs>
            </a:gsLst>
            <a:lin ang="5400000"/>
          </a:gra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19" name="Rectangle"/>
          <p:cNvSpPr/>
          <p:nvPr/>
        </p:nvSpPr>
        <p:spPr>
          <a:xfrm rot="18781395">
            <a:off x="11567125" y="4211762"/>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0" name="Rectangle"/>
          <p:cNvSpPr/>
          <p:nvPr/>
        </p:nvSpPr>
        <p:spPr>
          <a:xfrm rot="17170942">
            <a:off x="11693236" y="9460679"/>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1" name="Rectangle"/>
          <p:cNvSpPr/>
          <p:nvPr/>
        </p:nvSpPr>
        <p:spPr>
          <a:xfrm>
            <a:off x="13648787" y="8115417"/>
            <a:ext cx="714003" cy="521737"/>
          </a:xfrm>
          <a:prstGeom prst="rect">
            <a:avLst/>
          </a:prstGeom>
          <a:solidFill>
            <a:srgbClr val="656837"/>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2" name="Rectangle"/>
          <p:cNvSpPr/>
          <p:nvPr/>
        </p:nvSpPr>
        <p:spPr>
          <a:xfrm rot="16495926">
            <a:off x="10189836" y="8319310"/>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3" name="Rectangle"/>
          <p:cNvSpPr/>
          <p:nvPr/>
        </p:nvSpPr>
        <p:spPr>
          <a:xfrm rot="7375839">
            <a:off x="11084904" y="5131084"/>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4" name="Rectangle"/>
          <p:cNvSpPr/>
          <p:nvPr/>
        </p:nvSpPr>
        <p:spPr>
          <a:xfrm rot="18090754">
            <a:off x="12527957" y="5287444"/>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5" name="Rectangle"/>
          <p:cNvSpPr/>
          <p:nvPr/>
        </p:nvSpPr>
        <p:spPr>
          <a:xfrm rot="17230900">
            <a:off x="10721764" y="6108975"/>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6" name="Rectangle"/>
          <p:cNvSpPr/>
          <p:nvPr/>
        </p:nvSpPr>
        <p:spPr>
          <a:xfrm rot="19046120">
            <a:off x="12245764" y="8509919"/>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7" name="Rectangle"/>
          <p:cNvSpPr/>
          <p:nvPr/>
        </p:nvSpPr>
        <p:spPr>
          <a:xfrm rot="18781395">
            <a:off x="12198157" y="3344831"/>
            <a:ext cx="714004" cy="521736"/>
          </a:xfrm>
          <a:prstGeom prst="rect">
            <a:avLst/>
          </a:prstGeom>
          <a:gradFill>
            <a:gsLst>
              <a:gs pos="0">
                <a:srgbClr val="AD584F"/>
              </a:gs>
              <a:gs pos="100000">
                <a:srgbClr val="763A34"/>
              </a:gs>
            </a:gsLst>
            <a:lin ang="5400000"/>
          </a:gra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8" name="Rectangle"/>
          <p:cNvSpPr/>
          <p:nvPr/>
        </p:nvSpPr>
        <p:spPr>
          <a:xfrm rot="16495926">
            <a:off x="10046961" y="9562136"/>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9" name="Rectangle"/>
          <p:cNvSpPr/>
          <p:nvPr/>
        </p:nvSpPr>
        <p:spPr>
          <a:xfrm rot="16495926">
            <a:off x="9963618" y="10679946"/>
            <a:ext cx="714004" cy="521737"/>
          </a:xfrm>
          <a:prstGeom prst="rect">
            <a:avLst/>
          </a:prstGeom>
          <a:solidFill>
            <a:srgbClr val="656837"/>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30" name="Rectangle"/>
          <p:cNvSpPr/>
          <p:nvPr/>
        </p:nvSpPr>
        <p:spPr>
          <a:xfrm rot="16495926">
            <a:off x="11514642" y="10608509"/>
            <a:ext cx="714004" cy="521736"/>
          </a:xfrm>
          <a:prstGeom prst="rect">
            <a:avLst/>
          </a:prstGeom>
          <a:gradFill>
            <a:gsLst>
              <a:gs pos="0">
                <a:srgbClr val="AD584F"/>
              </a:gs>
              <a:gs pos="100000">
                <a:srgbClr val="763A34"/>
              </a:gs>
            </a:gsLst>
            <a:lin ang="5400000"/>
          </a:gra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31" name="Rectangle"/>
          <p:cNvSpPr/>
          <p:nvPr/>
        </p:nvSpPr>
        <p:spPr>
          <a:xfrm rot="17786565">
            <a:off x="13071110" y="4355408"/>
            <a:ext cx="714004" cy="521737"/>
          </a:xfrm>
          <a:prstGeom prst="rect">
            <a:avLst/>
          </a:prstGeom>
          <a:solidFill>
            <a:srgbClr val="B15E29"/>
          </a:solidFill>
          <a:ln w="12700">
            <a:solidFill>
              <a:srgbClr val="000000"/>
            </a:solidFill>
            <a:miter lim="400000"/>
          </a:ln>
          <a:effectLst>
            <a:outerShdw sx="100000" sy="100000" kx="0" ky="0" algn="b" rotWithShape="0" blurRad="63500" dist="25400" dir="5400000">
              <a:srgbClr val="000000">
                <a:alpha val="40000"/>
              </a:srgbClr>
            </a:outerShdw>
          </a:effectLst>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32" name="Rectangle"/>
          <p:cNvSpPr/>
          <p:nvPr/>
        </p:nvSpPr>
        <p:spPr>
          <a:xfrm rot="20175970">
            <a:off x="12885210" y="6908522"/>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grpSp>
        <p:nvGrpSpPr>
          <p:cNvPr id="435" name="An ~   N~N5/6    = (A/N)1/2"/>
          <p:cNvGrpSpPr/>
          <p:nvPr/>
        </p:nvGrpSpPr>
        <p:grpSpPr>
          <a:xfrm>
            <a:off x="3446500" y="1822580"/>
            <a:ext cx="8182797" cy="1301653"/>
            <a:chOff x="0" y="0"/>
            <a:chExt cx="8182796" cy="1301651"/>
          </a:xfrm>
        </p:grpSpPr>
        <p:sp>
          <p:nvSpPr>
            <p:cNvPr id="434" name="An ~   N~N5/6    = (A/N)1/2"/>
            <p:cNvSpPr txBox="1"/>
            <p:nvPr/>
          </p:nvSpPr>
          <p:spPr>
            <a:xfrm>
              <a:off x="50800" y="50799"/>
              <a:ext cx="8081197" cy="1200053"/>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5000">
                  <a:solidFill>
                    <a:srgbClr val="FFFFFF"/>
                  </a:solidFill>
                  <a:latin typeface="Helvetica Neue Light"/>
                  <a:ea typeface="Helvetica Neue Light"/>
                  <a:cs typeface="Helvetica Neue Light"/>
                  <a:sym typeface="Helvetica Neue Light"/>
                </a:defRPr>
              </a:pPr>
              <a:r>
                <a:t>A</a:t>
              </a:r>
              <a:r>
                <a:rPr baseline="-5999"/>
                <a:t>n</a:t>
              </a:r>
              <a:r>
                <a:t> ~ </a:t>
              </a:r>
              <a14:m>
                <m:oMath>
                  <m:sSub>
                    <m:e>
                      <m:r>
                        <a:rPr xmlns:a="http://schemas.openxmlformats.org/drawingml/2006/main" sz="6100" i="1">
                          <a:solidFill>
                            <a:srgbClr val="FEFEFE"/>
                          </a:solidFill>
                          <a:latin typeface="Cambria Math" panose="02040503050406030204" pitchFamily="18" charset="0"/>
                        </a:rPr>
                        <m:t>d</m:t>
                      </m:r>
                    </m:e>
                    <m:sub>
                      <m:r>
                        <a:rPr xmlns:a="http://schemas.openxmlformats.org/drawingml/2006/main" sz="6100" i="1">
                          <a:solidFill>
                            <a:srgbClr val="FEFEFE"/>
                          </a:solidFill>
                          <a:latin typeface="Cambria Math" panose="02040503050406030204" pitchFamily="18" charset="0"/>
                        </a:rPr>
                        <m:t>A</m:t>
                      </m:r>
                    </m:sub>
                  </m:sSub>
                </m:oMath>
              </a14:m>
              <a:r>
                <a:t> N~N</a:t>
              </a:r>
              <a:r>
                <a:rPr baseline="31999"/>
                <a:t>5/6 </a:t>
              </a:r>
              <a:r>
                <a:t>  </a:t>
              </a:r>
              <a14:m>
                <m:oMath>
                  <m:sSub>
                    <m:e>
                      <m:r>
                        <a:rPr xmlns:a="http://schemas.openxmlformats.org/drawingml/2006/main" sz="6100" i="1">
                          <a:solidFill>
                            <a:srgbClr val="FEFEFE"/>
                          </a:solidFill>
                          <a:latin typeface="Cambria Math" panose="02040503050406030204" pitchFamily="18" charset="0"/>
                        </a:rPr>
                        <m:t>d</m:t>
                      </m:r>
                    </m:e>
                    <m:sub>
                      <m:r>
                        <a:rPr xmlns:a="http://schemas.openxmlformats.org/drawingml/2006/main" sz="6100" i="1">
                          <a:solidFill>
                            <a:srgbClr val="FEFEFE"/>
                          </a:solidFill>
                          <a:latin typeface="Cambria Math" panose="02040503050406030204" pitchFamily="18" charset="0"/>
                        </a:rPr>
                        <m:t>A</m:t>
                      </m:r>
                    </m:sub>
                  </m:sSub>
                </m:oMath>
              </a14:m>
              <a:r>
                <a:t>= (A/N)</a:t>
              </a:r>
              <a:r>
                <a:rPr baseline="31999"/>
                <a:t>1/2</a:t>
              </a:r>
            </a:p>
          </p:txBody>
        </p:sp>
        <p:pic>
          <p:nvPicPr>
            <p:cNvPr id="433" name="An ~   N~N5/6    = (A/N)1/2 An ~  Equation  N~N5/6    Equation = (A/N)1/2" descr="An ~   N~N5/6    = (A/N)1/2 An ~  Equation  N~N5/6    Equation = (A/N)1/2"/>
            <p:cNvPicPr>
              <a:picLocks noChangeAspect="0"/>
            </p:cNvPicPr>
            <p:nvPr/>
          </p:nvPicPr>
          <p:blipFill>
            <a:blip r:embed="rId3">
              <a:extLst/>
            </a:blip>
            <a:stretch>
              <a:fillRect/>
            </a:stretch>
          </p:blipFill>
          <p:spPr>
            <a:xfrm>
              <a:off x="0" y="0"/>
              <a:ext cx="8182797" cy="1301652"/>
            </a:xfrm>
            <a:prstGeom prst="rect">
              <a:avLst/>
            </a:prstGeom>
            <a:effectLst/>
          </p:spPr>
        </p:pic>
      </p:grpSp>
      <p:grpSp>
        <p:nvGrpSpPr>
          <p:cNvPr id="438" name="Y= G N N/An ~ G N7/6"/>
          <p:cNvGrpSpPr/>
          <p:nvPr/>
        </p:nvGrpSpPr>
        <p:grpSpPr>
          <a:xfrm>
            <a:off x="14665264" y="11372463"/>
            <a:ext cx="6300683" cy="1089656"/>
            <a:chOff x="0" y="0"/>
            <a:chExt cx="6300681" cy="1089655"/>
          </a:xfrm>
        </p:grpSpPr>
        <p:sp>
          <p:nvSpPr>
            <p:cNvPr id="437" name="Y= G N N/An ~ G N7/6"/>
            <p:cNvSpPr txBox="1"/>
            <p:nvPr/>
          </p:nvSpPr>
          <p:spPr>
            <a:xfrm>
              <a:off x="50799" y="50800"/>
              <a:ext cx="6199083" cy="988056"/>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5000">
                  <a:solidFill>
                    <a:srgbClr val="FFFFFF"/>
                  </a:solidFill>
                  <a:latin typeface="Helvetica Neue Light"/>
                  <a:ea typeface="Helvetica Neue Light"/>
                  <a:cs typeface="Helvetica Neue Light"/>
                  <a:sym typeface="Helvetica Neue Light"/>
                </a:defRPr>
              </a:pPr>
              <a:r>
                <a:t>Y= G N N/A</a:t>
              </a:r>
              <a:r>
                <a:rPr baseline="-5999"/>
                <a:t>n</a:t>
              </a:r>
              <a:r>
                <a:t> ~ G N</a:t>
              </a:r>
              <a:r>
                <a:rPr baseline="31999"/>
                <a:t>7/6</a:t>
              </a:r>
            </a:p>
          </p:txBody>
        </p:sp>
        <p:pic>
          <p:nvPicPr>
            <p:cNvPr id="436" name="Y= G N N/An ~ G N7/6 Y= G N N/An ~ G N7/6" descr="Y= G N N/An ~ G N7/6 Y= G N N/An ~ G N7/6"/>
            <p:cNvPicPr>
              <a:picLocks noChangeAspect="0"/>
            </p:cNvPicPr>
            <p:nvPr/>
          </p:nvPicPr>
          <p:blipFill>
            <a:blip r:embed="rId4">
              <a:extLst/>
            </a:blip>
            <a:stretch>
              <a:fillRect/>
            </a:stretch>
          </p:blipFill>
          <p:spPr>
            <a:xfrm>
              <a:off x="0" y="0"/>
              <a:ext cx="6300682" cy="1089656"/>
            </a:xfrm>
            <a:prstGeom prst="rect">
              <a:avLst/>
            </a:prstGeom>
            <a:effectLst/>
          </p:spPr>
        </p:pic>
      </p:grpSp>
      <p:sp>
        <p:nvSpPr>
          <p:cNvPr id="439" name="Rectangle"/>
          <p:cNvSpPr/>
          <p:nvPr/>
        </p:nvSpPr>
        <p:spPr>
          <a:xfrm rot="16723674">
            <a:off x="12095820" y="6295313"/>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40" name="Shape"/>
          <p:cNvSpPr/>
          <p:nvPr/>
        </p:nvSpPr>
        <p:spPr>
          <a:xfrm>
            <a:off x="10706132" y="3346386"/>
            <a:ext cx="5227721" cy="8729499"/>
          </a:xfrm>
          <a:custGeom>
            <a:avLst/>
            <a:gdLst/>
            <a:ahLst/>
            <a:cxnLst>
              <a:cxn ang="0">
                <a:pos x="wd2" y="hd2"/>
              </a:cxn>
              <a:cxn ang="5400000">
                <a:pos x="wd2" y="hd2"/>
              </a:cxn>
              <a:cxn ang="10800000">
                <a:pos x="wd2" y="hd2"/>
              </a:cxn>
              <a:cxn ang="16200000">
                <a:pos x="wd2" y="hd2"/>
              </a:cxn>
            </a:cxnLst>
            <a:rect l="0" t="0" r="r" b="b"/>
            <a:pathLst>
              <a:path w="21555" h="21600" fill="norm" stroke="1" extrusionOk="0">
                <a:moveTo>
                  <a:pt x="10382" y="0"/>
                </a:moveTo>
                <a:lnTo>
                  <a:pt x="12106" y="977"/>
                </a:lnTo>
                <a:cubicBezTo>
                  <a:pt x="11262" y="1662"/>
                  <a:pt x="10425" y="2353"/>
                  <a:pt x="9608" y="3053"/>
                </a:cubicBezTo>
                <a:cubicBezTo>
                  <a:pt x="9066" y="3516"/>
                  <a:pt x="8534" y="3983"/>
                  <a:pt x="8050" y="4469"/>
                </a:cubicBezTo>
                <a:cubicBezTo>
                  <a:pt x="7643" y="4876"/>
                  <a:pt x="7273" y="5295"/>
                  <a:pt x="6956" y="5730"/>
                </a:cubicBezTo>
                <a:cubicBezTo>
                  <a:pt x="6314" y="6614"/>
                  <a:pt x="5917" y="7564"/>
                  <a:pt x="5343" y="8435"/>
                </a:cubicBezTo>
                <a:cubicBezTo>
                  <a:pt x="4961" y="9015"/>
                  <a:pt x="4526" y="9632"/>
                  <a:pt x="4980" y="10195"/>
                </a:cubicBezTo>
                <a:cubicBezTo>
                  <a:pt x="5727" y="11124"/>
                  <a:pt x="7805" y="10996"/>
                  <a:pt x="9619" y="10707"/>
                </a:cubicBezTo>
                <a:cubicBezTo>
                  <a:pt x="11828" y="10356"/>
                  <a:pt x="14085" y="10113"/>
                  <a:pt x="16263" y="9696"/>
                </a:cubicBezTo>
                <a:cubicBezTo>
                  <a:pt x="17629" y="9435"/>
                  <a:pt x="18957" y="9107"/>
                  <a:pt x="20229" y="8718"/>
                </a:cubicBezTo>
                <a:lnTo>
                  <a:pt x="21555" y="10378"/>
                </a:lnTo>
                <a:cubicBezTo>
                  <a:pt x="20859" y="10477"/>
                  <a:pt x="20164" y="10580"/>
                  <a:pt x="19472" y="10686"/>
                </a:cubicBezTo>
                <a:cubicBezTo>
                  <a:pt x="18475" y="10840"/>
                  <a:pt x="17482" y="11002"/>
                  <a:pt x="16485" y="11153"/>
                </a:cubicBezTo>
                <a:cubicBezTo>
                  <a:pt x="15298" y="11333"/>
                  <a:pt x="14116" y="11496"/>
                  <a:pt x="12919" y="11635"/>
                </a:cubicBezTo>
                <a:cubicBezTo>
                  <a:pt x="11792" y="11767"/>
                  <a:pt x="10637" y="11876"/>
                  <a:pt x="9499" y="12019"/>
                </a:cubicBezTo>
                <a:cubicBezTo>
                  <a:pt x="8301" y="12169"/>
                  <a:pt x="7113" y="12354"/>
                  <a:pt x="6136" y="12781"/>
                </a:cubicBezTo>
                <a:cubicBezTo>
                  <a:pt x="5197" y="13192"/>
                  <a:pt x="4544" y="13788"/>
                  <a:pt x="4110" y="14433"/>
                </a:cubicBezTo>
                <a:cubicBezTo>
                  <a:pt x="3402" y="15487"/>
                  <a:pt x="3266" y="16668"/>
                  <a:pt x="3145" y="17774"/>
                </a:cubicBezTo>
                <a:cubicBezTo>
                  <a:pt x="3009" y="19032"/>
                  <a:pt x="2893" y="20291"/>
                  <a:pt x="2781" y="21550"/>
                </a:cubicBezTo>
                <a:lnTo>
                  <a:pt x="30" y="21600"/>
                </a:lnTo>
                <a:cubicBezTo>
                  <a:pt x="-45" y="20116"/>
                  <a:pt x="19" y="18631"/>
                  <a:pt x="222" y="17152"/>
                </a:cubicBezTo>
                <a:cubicBezTo>
                  <a:pt x="344" y="16260"/>
                  <a:pt x="517" y="15372"/>
                  <a:pt x="692" y="14483"/>
                </a:cubicBezTo>
                <a:cubicBezTo>
                  <a:pt x="864" y="13603"/>
                  <a:pt x="1038" y="12728"/>
                  <a:pt x="1318" y="11860"/>
                </a:cubicBezTo>
                <a:cubicBezTo>
                  <a:pt x="1613" y="10942"/>
                  <a:pt x="2027" y="10037"/>
                  <a:pt x="2485" y="9141"/>
                </a:cubicBezTo>
                <a:cubicBezTo>
                  <a:pt x="3049" y="8039"/>
                  <a:pt x="3680" y="6950"/>
                  <a:pt x="4444" y="5893"/>
                </a:cubicBezTo>
                <a:cubicBezTo>
                  <a:pt x="5162" y="4900"/>
                  <a:pt x="5995" y="3939"/>
                  <a:pt x="6919" y="3010"/>
                </a:cubicBezTo>
                <a:cubicBezTo>
                  <a:pt x="7959" y="1965"/>
                  <a:pt x="9115" y="960"/>
                  <a:pt x="10382" y="0"/>
                </a:cubicBezTo>
                <a:close/>
              </a:path>
            </a:pathLst>
          </a:custGeom>
          <a:solidFill>
            <a:srgbClr val="53585F"/>
          </a:solidFill>
          <a:ln w="12700">
            <a:solidFill>
              <a:srgbClr val="000000"/>
            </a:solidFill>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441" name="The volume of infrastructure grows faster than land"/>
          <p:cNvSpPr txBox="1"/>
          <p:nvPr/>
        </p:nvSpPr>
        <p:spPr>
          <a:xfrm>
            <a:off x="3648649" y="962971"/>
            <a:ext cx="1453197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Light"/>
                <a:ea typeface="Helvetica Light"/>
                <a:cs typeface="Helvetica Light"/>
                <a:sym typeface="Helvetica Light"/>
              </a:defRPr>
            </a:lvl1pPr>
          </a:lstStyle>
          <a:p>
            <a:pPr/>
            <a:r>
              <a:t>The volume of infrastructure grows faster than land</a:t>
            </a:r>
          </a:p>
        </p:txBody>
      </p:sp>
      <p:sp>
        <p:nvSpPr>
          <p:cNvPr id="442" name="Social interactions  accelerate"/>
          <p:cNvSpPr txBox="1"/>
          <p:nvPr/>
        </p:nvSpPr>
        <p:spPr>
          <a:xfrm>
            <a:off x="12097135" y="12592144"/>
            <a:ext cx="887349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Light"/>
                <a:ea typeface="Helvetica Light"/>
                <a:cs typeface="Helvetica Light"/>
                <a:sym typeface="Helvetica Light"/>
              </a:defRPr>
            </a:lvl1pPr>
          </a:lstStyle>
          <a:p>
            <a:pPr/>
            <a:r>
              <a:t>Social interactions  accelerate </a:t>
            </a:r>
          </a:p>
        </p:txBody>
      </p:sp>
      <p:sp>
        <p:nvSpPr>
          <p:cNvPr id="443" name="Networked Settlement"/>
          <p:cNvSpPr txBox="1"/>
          <p:nvPr/>
        </p:nvSpPr>
        <p:spPr>
          <a:xfrm>
            <a:off x="16615394" y="4118048"/>
            <a:ext cx="5692141"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FFFFFF"/>
                </a:solidFill>
              </a:defRPr>
            </a:lvl1pPr>
          </a:lstStyle>
          <a:p>
            <a:pPr/>
            <a:r>
              <a:t>Networked Settlement </a:t>
            </a:r>
          </a:p>
        </p:txBody>
      </p:sp>
      <p:sp>
        <p:nvSpPr>
          <p:cNvPr id="444" name="Line"/>
          <p:cNvSpPr/>
          <p:nvPr/>
        </p:nvSpPr>
        <p:spPr>
          <a:xfrm>
            <a:off x="11035526" y="3109101"/>
            <a:ext cx="2899962" cy="9454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235" y="1128"/>
                  <a:pt x="15194" y="2343"/>
                  <a:pt x="12509" y="3632"/>
                </a:cubicBezTo>
                <a:cubicBezTo>
                  <a:pt x="10666" y="4517"/>
                  <a:pt x="8996" y="5433"/>
                  <a:pt x="7663" y="6400"/>
                </a:cubicBezTo>
                <a:cubicBezTo>
                  <a:pt x="6557" y="7203"/>
                  <a:pt x="5692" y="8035"/>
                  <a:pt x="4942" y="8877"/>
                </a:cubicBezTo>
                <a:cubicBezTo>
                  <a:pt x="3915" y="10028"/>
                  <a:pt x="3343" y="11147"/>
                  <a:pt x="2551" y="12378"/>
                </a:cubicBezTo>
                <a:cubicBezTo>
                  <a:pt x="1752" y="13622"/>
                  <a:pt x="1674" y="14902"/>
                  <a:pt x="1372" y="16168"/>
                </a:cubicBezTo>
                <a:cubicBezTo>
                  <a:pt x="939" y="17979"/>
                  <a:pt x="482" y="19790"/>
                  <a:pt x="0" y="21600"/>
                </a:cubicBezTo>
              </a:path>
            </a:pathLst>
          </a:custGeom>
          <a:ln w="889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45" name="Rectangle"/>
          <p:cNvSpPr/>
          <p:nvPr/>
        </p:nvSpPr>
        <p:spPr>
          <a:xfrm rot="9899344">
            <a:off x="15024800" y="7851130"/>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46" name="Line"/>
          <p:cNvSpPr/>
          <p:nvPr/>
        </p:nvSpPr>
        <p:spPr>
          <a:xfrm>
            <a:off x="11308539" y="7132275"/>
            <a:ext cx="5204359" cy="1232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715" y="2357"/>
                  <a:pt x="15853" y="4991"/>
                  <a:pt x="13012" y="7893"/>
                </a:cubicBezTo>
                <a:cubicBezTo>
                  <a:pt x="10967" y="9981"/>
                  <a:pt x="8884" y="12367"/>
                  <a:pt x="6847" y="14331"/>
                </a:cubicBezTo>
                <a:cubicBezTo>
                  <a:pt x="5249" y="15871"/>
                  <a:pt x="3695" y="17237"/>
                  <a:pt x="2066" y="18413"/>
                </a:cubicBezTo>
                <a:cubicBezTo>
                  <a:pt x="1328" y="18946"/>
                  <a:pt x="560" y="19495"/>
                  <a:pt x="0" y="21600"/>
                </a:cubicBezTo>
              </a:path>
            </a:pathLst>
          </a:custGeom>
          <a:ln w="88900">
            <a:solidFill>
              <a:schemeClr val="accent5">
                <a:hueOff val="-82419"/>
                <a:satOff val="-9513"/>
                <a:lumOff val="-16343"/>
              </a:schemeClr>
            </a:solidFill>
            <a:miter lim="400000"/>
            <a:headEnd type="triangle"/>
            <a:tailEnd type="oval"/>
          </a:ln>
        </p:spPr>
        <p:txBody>
          <a:bodyPr lIns="50800" tIns="50800" rIns="50800" bIns="50800" anchor="ctr"/>
          <a:lstStyle/>
          <a:p>
            <a:pPr/>
          </a:p>
        </p:txBody>
      </p:sp>
      <p:sp>
        <p:nvSpPr>
          <p:cNvPr id="447" name="Equation"/>
          <p:cNvSpPr txBox="1"/>
          <p:nvPr/>
        </p:nvSpPr>
        <p:spPr>
          <a:xfrm>
            <a:off x="2047584" y="6163728"/>
            <a:ext cx="2064757" cy="18251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700" i="1">
                      <a:solidFill>
                        <a:srgbClr val="FEFFFE"/>
                      </a:solidFill>
                      <a:latin typeface="Cambria Math" panose="02040503050406030204" pitchFamily="18" charset="0"/>
                    </a:rPr>
                    <m:t>δ</m:t>
                  </m:r>
                  <m:r>
                    <a:rPr xmlns:a="http://schemas.openxmlformats.org/drawingml/2006/main" sz="6700" i="1">
                      <a:solidFill>
                        <a:srgbClr val="FEFFFE"/>
                      </a:solidFill>
                      <a:latin typeface="Cambria Math" panose="02040503050406030204" pitchFamily="18" charset="0"/>
                    </a:rPr>
                    <m:t>=</m:t>
                  </m:r>
                  <m:f>
                    <m:fPr>
                      <m:ctrlPr>
                        <a:rPr xmlns:a="http://schemas.openxmlformats.org/drawingml/2006/main" sz="6700" i="1">
                          <a:solidFill>
                            <a:srgbClr val="FEFFFE"/>
                          </a:solidFill>
                          <a:latin typeface="Cambria Math" panose="02040503050406030204" pitchFamily="18" charset="0"/>
                        </a:rPr>
                      </m:ctrlPr>
                      <m:type m:val="bar"/>
                    </m:fPr>
                    <m:num>
                      <m:r>
                        <a:rPr xmlns:a="http://schemas.openxmlformats.org/drawingml/2006/main" sz="6700" i="1">
                          <a:solidFill>
                            <a:srgbClr val="FEFFFE"/>
                          </a:solidFill>
                          <a:latin typeface="Cambria Math" panose="02040503050406030204" pitchFamily="18" charset="0"/>
                        </a:rPr>
                        <m:t>1</m:t>
                      </m:r>
                    </m:num>
                    <m:den>
                      <m:r>
                        <a:rPr xmlns:a="http://schemas.openxmlformats.org/drawingml/2006/main" sz="6700" i="1">
                          <a:solidFill>
                            <a:srgbClr val="FEFFFE"/>
                          </a:solidFill>
                          <a:latin typeface="Cambria Math" panose="02040503050406030204" pitchFamily="18" charset="0"/>
                        </a:rPr>
                        <m:t>6</m:t>
                      </m:r>
                    </m:den>
                  </m:f>
                </m:oMath>
              </m:oMathPara>
            </a14:m>
            <a:endParaRPr sz="6700">
              <a:solidFill>
                <a:srgbClr val="FFFFFF"/>
              </a:solidFill>
            </a:endParaRPr>
          </a:p>
        </p:txBody>
      </p:sp>
      <p:sp>
        <p:nvSpPr>
          <p:cNvPr id="448" name="IUS pp 77"/>
          <p:cNvSpPr txBox="1"/>
          <p:nvPr/>
        </p:nvSpPr>
        <p:spPr>
          <a:xfrm>
            <a:off x="294168" y="12900863"/>
            <a:ext cx="195854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pp 77</a:t>
            </a:r>
          </a:p>
        </p:txBody>
      </p:sp>
      <p:sp>
        <p:nvSpPr>
          <p:cNvPr id="449" name="Decentralized Networks"/>
          <p:cNvSpPr txBox="1"/>
          <p:nvPr/>
        </p:nvSpPr>
        <p:spPr>
          <a:xfrm>
            <a:off x="8903400" y="22825"/>
            <a:ext cx="593648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FFFFFF"/>
                </a:solidFill>
              </a:defRPr>
            </a:lvl1pPr>
          </a:lstStyle>
          <a:p>
            <a:pPr/>
            <a:r>
              <a:t>Decentralized Networks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7" grpId="3"/>
      <p:bldP build="whole" bldLvl="1" animBg="1" rev="0" advAuto="0" spid="444" grpId="1"/>
      <p:bldP build="whole" bldLvl="1" animBg="1" rev="0" advAuto="0" spid="446"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Figure_3.5.pdf" descr="Figure_3.5.pdf"/>
          <p:cNvPicPr>
            <a:picLocks noChangeAspect="1"/>
          </p:cNvPicPr>
          <p:nvPr/>
        </p:nvPicPr>
        <p:blipFill>
          <a:blip r:embed="rId2">
            <a:extLst/>
          </a:blip>
          <a:stretch>
            <a:fillRect/>
          </a:stretch>
        </p:blipFill>
        <p:spPr>
          <a:xfrm>
            <a:off x="3521129" y="682977"/>
            <a:ext cx="17341742" cy="12350046"/>
          </a:xfrm>
          <a:prstGeom prst="rect">
            <a:avLst/>
          </a:prstGeom>
          <a:ln w="12700">
            <a:miter lim="400000"/>
          </a:ln>
        </p:spPr>
      </p:pic>
      <p:sp>
        <p:nvSpPr>
          <p:cNvPr id="175" name="IUS Figure 3.5"/>
          <p:cNvSpPr txBox="1"/>
          <p:nvPr/>
        </p:nvSpPr>
        <p:spPr>
          <a:xfrm>
            <a:off x="20962901" y="12708637"/>
            <a:ext cx="274980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Figure 3.5</a:t>
            </a:r>
          </a:p>
        </p:txBody>
      </p:sp>
      <p:pic>
        <p:nvPicPr>
          <p:cNvPr id="176" name="Rectangle Rectangle" descr="Rectangle Rectangle"/>
          <p:cNvPicPr>
            <a:picLocks noChangeAspect="0"/>
          </p:cNvPicPr>
          <p:nvPr/>
        </p:nvPicPr>
        <p:blipFill>
          <a:blip r:embed="rId3">
            <a:extLst/>
          </a:blip>
          <a:stretch>
            <a:fillRect/>
          </a:stretch>
        </p:blipFill>
        <p:spPr>
          <a:xfrm>
            <a:off x="6935830" y="9997413"/>
            <a:ext cx="5672623" cy="1435101"/>
          </a:xfrm>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Four Principles of Urban Organization"/>
          <p:cNvSpPr txBox="1"/>
          <p:nvPr/>
        </p:nvSpPr>
        <p:spPr>
          <a:xfrm>
            <a:off x="8583002" y="1352213"/>
            <a:ext cx="7217995"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Four Principles of Urban Organization</a:t>
            </a:r>
          </a:p>
        </p:txBody>
      </p:sp>
      <p:sp>
        <p:nvSpPr>
          <p:cNvPr id="180" name="1) Cities are mixing populations (networks) over built space and time…"/>
          <p:cNvSpPr txBox="1"/>
          <p:nvPr/>
        </p:nvSpPr>
        <p:spPr>
          <a:xfrm>
            <a:off x="3569922" y="4956512"/>
            <a:ext cx="13397307" cy="45887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1) Cities are mixing populations (networks) over built space and time</a:t>
            </a:r>
          </a:p>
          <a:p>
            <a:pPr algn="l" defTabSz="821531">
              <a:defRPr b="1" sz="3200">
                <a:solidFill>
                  <a:srgbClr val="000000"/>
                </a:solidFill>
              </a:defRPr>
            </a:pPr>
          </a:p>
          <a:p>
            <a:pPr algn="l" defTabSz="821531">
              <a:defRPr b="1" sz="3200">
                <a:solidFill>
                  <a:srgbClr val="000000"/>
                </a:solidFill>
              </a:defRPr>
            </a:pPr>
            <a:r>
              <a:t>2) Personal effort is limited</a:t>
            </a:r>
          </a:p>
          <a:p>
            <a:pPr algn="l" defTabSz="821531">
              <a:defRPr b="1" sz="3200">
                <a:solidFill>
                  <a:srgbClr val="000000"/>
                </a:solidFill>
              </a:defRPr>
            </a:pPr>
          </a:p>
          <a:p>
            <a:pPr algn="l" defTabSz="821531">
              <a:defRPr b="1" sz="3200">
                <a:solidFill>
                  <a:srgbClr val="000000"/>
                </a:solidFill>
              </a:defRPr>
            </a:pPr>
            <a:r>
              <a:t>3) City infrastructure as decentralized but hierarchical networks</a:t>
            </a:r>
          </a:p>
          <a:p>
            <a:pPr algn="l" defTabSz="821531">
              <a:defRPr b="1" sz="3200">
                <a:solidFill>
                  <a:srgbClr val="000000"/>
                </a:solidFill>
              </a:defRPr>
            </a:pPr>
          </a:p>
          <a:p>
            <a:pPr algn="l" defTabSz="821531">
              <a:defRPr b="1" sz="3200">
                <a:solidFill>
                  <a:srgbClr val="000000"/>
                </a:solidFill>
              </a:defRPr>
            </a:pPr>
            <a:r>
              <a:t>4) Socioeconomic products of cities are the result of interactions,</a:t>
            </a:r>
          </a:p>
          <a:p>
            <a:pPr lvl="6" indent="1371600" algn="l" defTabSz="821531">
              <a:defRPr b="1" sz="3200">
                <a:solidFill>
                  <a:srgbClr val="000000"/>
                </a:solidFill>
              </a:defRPr>
            </a:pPr>
            <a:r>
              <a:t>                                               </a:t>
            </a:r>
          </a:p>
          <a:p>
            <a:pPr lvl="6" indent="1371600" algn="l" defTabSz="821531">
              <a:defRPr b="1" sz="3200">
                <a:solidFill>
                  <a:srgbClr val="000000"/>
                </a:solidFill>
              </a:defRPr>
            </a:pPr>
            <a:r>
              <a:t>                                                            subject to spatial costs</a:t>
            </a:r>
          </a:p>
        </p:txBody>
      </p:sp>
      <p:sp>
        <p:nvSpPr>
          <p:cNvPr id="181" name="Jacobs"/>
          <p:cNvSpPr txBox="1"/>
          <p:nvPr/>
        </p:nvSpPr>
        <p:spPr>
          <a:xfrm>
            <a:off x="16730431" y="7973556"/>
            <a:ext cx="15629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a:t>
            </a:r>
          </a:p>
        </p:txBody>
      </p:sp>
      <p:sp>
        <p:nvSpPr>
          <p:cNvPr id="182" name="Park, Milgram, Zahavi, Simon"/>
          <p:cNvSpPr txBox="1"/>
          <p:nvPr/>
        </p:nvSpPr>
        <p:spPr>
          <a:xfrm>
            <a:off x="10163453" y="5901869"/>
            <a:ext cx="594149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Park, Milgram, Zahavi, Simon </a:t>
            </a:r>
          </a:p>
        </p:txBody>
      </p:sp>
      <p:sp>
        <p:nvSpPr>
          <p:cNvPr id="183" name="Jacobs, Wirth, Burgess"/>
          <p:cNvSpPr txBox="1"/>
          <p:nvPr/>
        </p:nvSpPr>
        <p:spPr>
          <a:xfrm>
            <a:off x="18041706" y="4866025"/>
            <a:ext cx="463735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 Wirth, Burgess</a:t>
            </a:r>
          </a:p>
        </p:txBody>
      </p:sp>
      <p:sp>
        <p:nvSpPr>
          <p:cNvPr id="184" name="Alexander"/>
          <p:cNvSpPr txBox="1"/>
          <p:nvPr/>
        </p:nvSpPr>
        <p:spPr>
          <a:xfrm>
            <a:off x="17216570" y="6937712"/>
            <a:ext cx="21042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Alexander</a:t>
            </a:r>
          </a:p>
        </p:txBody>
      </p:sp>
      <p:sp>
        <p:nvSpPr>
          <p:cNvPr id="185" name="Alonso"/>
          <p:cNvSpPr txBox="1"/>
          <p:nvPr/>
        </p:nvSpPr>
        <p:spPr>
          <a:xfrm>
            <a:off x="16764568" y="9009400"/>
            <a:ext cx="14946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Alonso</a:t>
            </a:r>
          </a:p>
        </p:txBody>
      </p:sp>
      <p:sp>
        <p:nvSpPr>
          <p:cNvPr id="186" name="already in the amorphous model, but more to come…"/>
          <p:cNvSpPr txBox="1"/>
          <p:nvPr/>
        </p:nvSpPr>
        <p:spPr>
          <a:xfrm>
            <a:off x="828461" y="11121045"/>
            <a:ext cx="74042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already in the amorphous model, but more to come…</a:t>
            </a:r>
          </a:p>
        </p:txBody>
      </p:sp>
      <p:sp>
        <p:nvSpPr>
          <p:cNvPr id="187" name="Line"/>
          <p:cNvSpPr/>
          <p:nvPr/>
        </p:nvSpPr>
        <p:spPr>
          <a:xfrm>
            <a:off x="1028757" y="5294631"/>
            <a:ext cx="2302324" cy="5889427"/>
          </a:xfrm>
          <a:custGeom>
            <a:avLst/>
            <a:gdLst/>
            <a:ahLst/>
            <a:cxnLst>
              <a:cxn ang="0">
                <a:pos x="wd2" y="hd2"/>
              </a:cxn>
              <a:cxn ang="5400000">
                <a:pos x="wd2" y="hd2"/>
              </a:cxn>
              <a:cxn ang="10800000">
                <a:pos x="wd2" y="hd2"/>
              </a:cxn>
              <a:cxn ang="16200000">
                <a:pos x="wd2" y="hd2"/>
              </a:cxn>
            </a:cxnLst>
            <a:rect l="0" t="0" r="r" b="b"/>
            <a:pathLst>
              <a:path w="20312" h="21551" fill="norm" stroke="1" extrusionOk="0">
                <a:moveTo>
                  <a:pt x="0" y="21551"/>
                </a:moveTo>
                <a:cubicBezTo>
                  <a:pt x="1250" y="18924"/>
                  <a:pt x="1636" y="16238"/>
                  <a:pt x="1146" y="13567"/>
                </a:cubicBezTo>
                <a:cubicBezTo>
                  <a:pt x="540" y="10266"/>
                  <a:pt x="-1288" y="6822"/>
                  <a:pt x="2366" y="3860"/>
                </a:cubicBezTo>
                <a:cubicBezTo>
                  <a:pt x="4714" y="1957"/>
                  <a:pt x="9015" y="599"/>
                  <a:pt x="14056" y="153"/>
                </a:cubicBezTo>
                <a:cubicBezTo>
                  <a:pt x="16114" y="-29"/>
                  <a:pt x="18236" y="-49"/>
                  <a:pt x="20312" y="93"/>
                </a:cubicBezTo>
              </a:path>
            </a:pathLst>
          </a:custGeom>
          <a:ln w="25400">
            <a:solidFill>
              <a:srgbClr val="000000"/>
            </a:solidFill>
            <a:miter lim="400000"/>
            <a:tailEnd type="triangle"/>
          </a:ln>
        </p:spPr>
        <p:txBody>
          <a:bodyPr lIns="50800" tIns="50800" rIns="50800" bIns="50800" anchor="ctr"/>
          <a:lstStyle/>
          <a:p>
            <a:pPr/>
          </a:p>
        </p:txBody>
      </p:sp>
      <p:sp>
        <p:nvSpPr>
          <p:cNvPr id="188" name="Line"/>
          <p:cNvSpPr/>
          <p:nvPr/>
        </p:nvSpPr>
        <p:spPr>
          <a:xfrm flipH="1">
            <a:off x="20758553" y="7250906"/>
            <a:ext cx="1562939" cy="1"/>
          </a:xfrm>
          <a:prstGeom prst="line">
            <a:avLst/>
          </a:prstGeom>
          <a:ln w="25400">
            <a:solidFill>
              <a:srgbClr val="000000"/>
            </a:solidFill>
            <a:miter lim="400000"/>
            <a:tailEnd type="triangle"/>
          </a:ln>
        </p:spPr>
        <p:txBody>
          <a:bodyPr lIns="50800" tIns="50800" rIns="50800" bIns="50800" anchor="ctr"/>
          <a:lstStyle/>
          <a:p>
            <a:pPr/>
          </a:p>
        </p:txBody>
      </p:sp>
      <p:sp>
        <p:nvSpPr>
          <p:cNvPr id="189" name="Line"/>
          <p:cNvSpPr/>
          <p:nvPr/>
        </p:nvSpPr>
        <p:spPr>
          <a:xfrm flipH="1">
            <a:off x="20758553" y="9322593"/>
            <a:ext cx="1562939" cy="1"/>
          </a:xfrm>
          <a:prstGeom prst="line">
            <a:avLst/>
          </a:prstGeom>
          <a:ln w="25400">
            <a:solidFill>
              <a:srgbClr val="000000"/>
            </a:solidFill>
            <a:miter lim="400000"/>
            <a:tailEnd type="triangle"/>
          </a:ln>
        </p:spPr>
        <p:txBody>
          <a:bodyPr lIns="50800" tIns="50800" rIns="50800" bIns="50800" anchor="ctr"/>
          <a:lstStyle/>
          <a:p>
            <a:pPr/>
          </a:p>
        </p:txBody>
      </p:sp>
      <p:sp>
        <p:nvSpPr>
          <p:cNvPr id="190" name="Line"/>
          <p:cNvSpPr/>
          <p:nvPr/>
        </p:nvSpPr>
        <p:spPr>
          <a:xfrm flipH="1">
            <a:off x="20758553" y="8286750"/>
            <a:ext cx="1562939" cy="0"/>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Let’s make a network theory of all this …"/>
          <p:cNvSpPr txBox="1"/>
          <p:nvPr/>
        </p:nvSpPr>
        <p:spPr>
          <a:xfrm>
            <a:off x="6815677" y="6464282"/>
            <a:ext cx="10752646" cy="78743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300">
                <a:solidFill>
                  <a:srgbClr val="000000"/>
                </a:solidFill>
              </a:defRPr>
            </a:lvl1pPr>
          </a:lstStyle>
          <a:p>
            <a:pPr/>
            <a:r>
              <a:t>Let’s make a network theory of all this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94" name="the-future-is-urbanization#.tiff" descr="the-future-is-urbanization#.tiff"/>
          <p:cNvPicPr>
            <a:picLocks noChangeAspect="1"/>
          </p:cNvPicPr>
          <p:nvPr/>
        </p:nvPicPr>
        <p:blipFill>
          <a:blip r:embed="rId3">
            <a:extLst/>
          </a:blip>
          <a:stretch>
            <a:fillRect/>
          </a:stretch>
        </p:blipFill>
        <p:spPr>
          <a:xfrm>
            <a:off x="2936954" y="2320395"/>
            <a:ext cx="18510092" cy="10405331"/>
          </a:xfrm>
          <a:prstGeom prst="rect">
            <a:avLst/>
          </a:prstGeom>
          <a:ln w="12700">
            <a:miter lim="400000"/>
          </a:ln>
        </p:spPr>
      </p:pic>
      <p:sp>
        <p:nvSpPr>
          <p:cNvPr id="195" name="Mumbai Train Station…"/>
          <p:cNvSpPr txBox="1"/>
          <p:nvPr/>
        </p:nvSpPr>
        <p:spPr>
          <a:xfrm>
            <a:off x="18194143" y="12064663"/>
            <a:ext cx="2918283" cy="808608"/>
          </a:xfrm>
          <a:prstGeom prst="rect">
            <a:avLst/>
          </a:prstGeom>
          <a:solidFill>
            <a:srgbClr val="74747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a:solidFill>
                  <a:srgbClr val="FFFFFF"/>
                </a:solidFill>
                <a:latin typeface="Helvetica Neue Light"/>
                <a:ea typeface="Helvetica Neue Light"/>
                <a:cs typeface="Helvetica Neue Light"/>
                <a:sym typeface="Helvetica Neue Light"/>
              </a:defRPr>
            </a:pPr>
            <a:r>
              <a:t>Mumbai Train Station</a:t>
            </a:r>
          </a:p>
          <a:p>
            <a:pPr algn="l" defTabSz="821531">
              <a:defRPr sz="2000">
                <a:solidFill>
                  <a:srgbClr val="FFFFFF"/>
                </a:solidFill>
                <a:latin typeface="Helvetica Neue Light"/>
                <a:ea typeface="Helvetica Neue Light"/>
                <a:cs typeface="Helvetica Neue Light"/>
                <a:sym typeface="Helvetica Neue Light"/>
              </a:defRPr>
            </a:pPr>
            <a:r>
              <a:t>credit: Randy Olson</a:t>
            </a:r>
          </a:p>
        </p:txBody>
      </p:sp>
      <p:sp>
        <p:nvSpPr>
          <p:cNvPr id="196" name="People interacting over the built environment:…"/>
          <p:cNvSpPr txBox="1"/>
          <p:nvPr/>
        </p:nvSpPr>
        <p:spPr>
          <a:xfrm>
            <a:off x="4603730" y="564756"/>
            <a:ext cx="15898674" cy="1369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200">
                <a:solidFill>
                  <a:srgbClr val="FFFFFF"/>
                </a:solidFill>
              </a:defRPr>
            </a:pPr>
            <a:r>
              <a:t>People interacting over the built environment:</a:t>
            </a:r>
          </a:p>
          <a:p>
            <a:pPr>
              <a:defRPr sz="4200">
                <a:solidFill>
                  <a:srgbClr val="FFFFFF"/>
                </a:solidFill>
              </a:defRPr>
            </a:pPr>
            <a:r>
              <a:t>fast (people, ~days) and slow (infrastructure, ~decade) time scales</a:t>
            </a:r>
          </a:p>
        </p:txBody>
      </p:sp>
      <p:sp>
        <p:nvSpPr>
          <p:cNvPr id="197" name="note now that spaces are structured, not amorphous: we need to understand the nature of their networks"/>
          <p:cNvSpPr txBox="1"/>
          <p:nvPr/>
        </p:nvSpPr>
        <p:spPr>
          <a:xfrm>
            <a:off x="4987290" y="13111998"/>
            <a:ext cx="1440942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note now that spaces are structured, not amorphous: we need to understand the nature of their 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01" name="Image" descr="Image"/>
          <p:cNvPicPr>
            <a:picLocks noChangeAspect="1"/>
          </p:cNvPicPr>
          <p:nvPr/>
        </p:nvPicPr>
        <p:blipFill>
          <a:blip r:embed="rId3">
            <a:extLst/>
          </a:blip>
          <a:stretch>
            <a:fillRect/>
          </a:stretch>
        </p:blipFill>
        <p:spPr>
          <a:xfrm>
            <a:off x="8010791" y="2540881"/>
            <a:ext cx="1205697" cy="2980372"/>
          </a:xfrm>
          <a:prstGeom prst="rect">
            <a:avLst/>
          </a:prstGeom>
          <a:ln w="12700">
            <a:miter lim="400000"/>
          </a:ln>
        </p:spPr>
      </p:pic>
      <p:pic>
        <p:nvPicPr>
          <p:cNvPr id="202" name="Image" descr="Image"/>
          <p:cNvPicPr>
            <a:picLocks noChangeAspect="1"/>
          </p:cNvPicPr>
          <p:nvPr/>
        </p:nvPicPr>
        <p:blipFill>
          <a:blip r:embed="rId4">
            <a:extLst/>
          </a:blip>
          <a:stretch>
            <a:fillRect/>
          </a:stretch>
        </p:blipFill>
        <p:spPr>
          <a:xfrm>
            <a:off x="9088828" y="9213677"/>
            <a:ext cx="1439003" cy="3585515"/>
          </a:xfrm>
          <a:prstGeom prst="rect">
            <a:avLst/>
          </a:prstGeom>
          <a:ln w="12700">
            <a:miter lim="400000"/>
          </a:ln>
        </p:spPr>
      </p:pic>
      <p:pic>
        <p:nvPicPr>
          <p:cNvPr id="203" name="Image" descr="Image"/>
          <p:cNvPicPr>
            <a:picLocks noChangeAspect="1"/>
          </p:cNvPicPr>
          <p:nvPr/>
        </p:nvPicPr>
        <p:blipFill>
          <a:blip r:embed="rId5">
            <a:extLst/>
          </a:blip>
          <a:stretch>
            <a:fillRect/>
          </a:stretch>
        </p:blipFill>
        <p:spPr>
          <a:xfrm>
            <a:off x="9720087" y="113415"/>
            <a:ext cx="1439003" cy="3585515"/>
          </a:xfrm>
          <a:prstGeom prst="rect">
            <a:avLst/>
          </a:prstGeom>
          <a:ln w="12700">
            <a:miter lim="400000"/>
          </a:ln>
        </p:spPr>
      </p:pic>
      <p:pic>
        <p:nvPicPr>
          <p:cNvPr id="204" name="Image" descr="Image"/>
          <p:cNvPicPr>
            <a:picLocks noChangeAspect="1"/>
          </p:cNvPicPr>
          <p:nvPr/>
        </p:nvPicPr>
        <p:blipFill>
          <a:blip r:embed="rId6">
            <a:extLst/>
          </a:blip>
          <a:stretch>
            <a:fillRect/>
          </a:stretch>
        </p:blipFill>
        <p:spPr>
          <a:xfrm>
            <a:off x="5827376" y="4949490"/>
            <a:ext cx="1308717" cy="3260885"/>
          </a:xfrm>
          <a:prstGeom prst="rect">
            <a:avLst/>
          </a:prstGeom>
          <a:ln w="12700">
            <a:miter lim="400000"/>
          </a:ln>
        </p:spPr>
      </p:pic>
      <p:pic>
        <p:nvPicPr>
          <p:cNvPr id="205" name="Image" descr="Image"/>
          <p:cNvPicPr>
            <a:picLocks noChangeAspect="1"/>
          </p:cNvPicPr>
          <p:nvPr/>
        </p:nvPicPr>
        <p:blipFill>
          <a:blip r:embed="rId7">
            <a:extLst/>
          </a:blip>
          <a:stretch>
            <a:fillRect/>
          </a:stretch>
        </p:blipFill>
        <p:spPr>
          <a:xfrm>
            <a:off x="15774261" y="5027863"/>
            <a:ext cx="1205697" cy="3104139"/>
          </a:xfrm>
          <a:prstGeom prst="rect">
            <a:avLst/>
          </a:prstGeom>
          <a:ln w="12700">
            <a:miter lim="400000"/>
          </a:ln>
        </p:spPr>
      </p:pic>
      <p:pic>
        <p:nvPicPr>
          <p:cNvPr id="206" name="Image" descr="Image"/>
          <p:cNvPicPr>
            <a:picLocks noChangeAspect="1"/>
          </p:cNvPicPr>
          <p:nvPr/>
        </p:nvPicPr>
        <p:blipFill>
          <a:blip r:embed="rId8">
            <a:extLst/>
          </a:blip>
          <a:stretch>
            <a:fillRect/>
          </a:stretch>
        </p:blipFill>
        <p:spPr>
          <a:xfrm>
            <a:off x="18458451" y="1108905"/>
            <a:ext cx="2143126" cy="3513321"/>
          </a:xfrm>
          <a:prstGeom prst="rect">
            <a:avLst/>
          </a:prstGeom>
          <a:ln w="12700">
            <a:miter lim="400000"/>
          </a:ln>
        </p:spPr>
      </p:pic>
      <p:pic>
        <p:nvPicPr>
          <p:cNvPr id="207" name="Image" descr="Image"/>
          <p:cNvPicPr>
            <a:picLocks noChangeAspect="1"/>
          </p:cNvPicPr>
          <p:nvPr/>
        </p:nvPicPr>
        <p:blipFill>
          <a:blip r:embed="rId9">
            <a:extLst/>
          </a:blip>
          <a:stretch>
            <a:fillRect/>
          </a:stretch>
        </p:blipFill>
        <p:spPr>
          <a:xfrm>
            <a:off x="6400302" y="10665950"/>
            <a:ext cx="1313784" cy="2618809"/>
          </a:xfrm>
          <a:prstGeom prst="rect">
            <a:avLst/>
          </a:prstGeom>
          <a:ln w="12700">
            <a:miter lim="400000"/>
          </a:ln>
        </p:spPr>
      </p:pic>
      <p:pic>
        <p:nvPicPr>
          <p:cNvPr id="208" name="Image" descr="Image"/>
          <p:cNvPicPr>
            <a:picLocks noChangeAspect="1"/>
          </p:cNvPicPr>
          <p:nvPr/>
        </p:nvPicPr>
        <p:blipFill>
          <a:blip r:embed="rId10">
            <a:extLst/>
          </a:blip>
          <a:stretch>
            <a:fillRect/>
          </a:stretch>
        </p:blipFill>
        <p:spPr>
          <a:xfrm>
            <a:off x="18751128" y="8997251"/>
            <a:ext cx="1557774" cy="4017415"/>
          </a:xfrm>
          <a:prstGeom prst="rect">
            <a:avLst/>
          </a:prstGeom>
          <a:ln w="12700">
            <a:miter lim="400000"/>
          </a:ln>
        </p:spPr>
      </p:pic>
      <p:pic>
        <p:nvPicPr>
          <p:cNvPr id="209" name="Image" descr="Image"/>
          <p:cNvPicPr>
            <a:picLocks noChangeAspect="1"/>
          </p:cNvPicPr>
          <p:nvPr/>
        </p:nvPicPr>
        <p:blipFill>
          <a:blip r:embed="rId11">
            <a:extLst/>
          </a:blip>
          <a:stretch>
            <a:fillRect/>
          </a:stretch>
        </p:blipFill>
        <p:spPr>
          <a:xfrm>
            <a:off x="3766782" y="661203"/>
            <a:ext cx="1313784" cy="3273511"/>
          </a:xfrm>
          <a:prstGeom prst="rect">
            <a:avLst/>
          </a:prstGeom>
          <a:ln w="12700">
            <a:miter lim="400000"/>
          </a:ln>
        </p:spPr>
      </p:pic>
      <p:pic>
        <p:nvPicPr>
          <p:cNvPr id="210" name="Image" descr="Image"/>
          <p:cNvPicPr>
            <a:picLocks noChangeAspect="1"/>
          </p:cNvPicPr>
          <p:nvPr/>
        </p:nvPicPr>
        <p:blipFill>
          <a:blip r:embed="rId12">
            <a:extLst/>
          </a:blip>
          <a:stretch>
            <a:fillRect/>
          </a:stretch>
        </p:blipFill>
        <p:spPr>
          <a:xfrm>
            <a:off x="3352111" y="7995484"/>
            <a:ext cx="2143126" cy="4271964"/>
          </a:xfrm>
          <a:prstGeom prst="rect">
            <a:avLst/>
          </a:prstGeom>
          <a:ln w="12700">
            <a:miter lim="400000"/>
          </a:ln>
        </p:spPr>
      </p:pic>
      <p:pic>
        <p:nvPicPr>
          <p:cNvPr id="211" name="Image" descr="Image"/>
          <p:cNvPicPr>
            <a:picLocks noChangeAspect="1"/>
          </p:cNvPicPr>
          <p:nvPr/>
        </p:nvPicPr>
        <p:blipFill>
          <a:blip r:embed="rId13">
            <a:extLst/>
          </a:blip>
          <a:stretch>
            <a:fillRect/>
          </a:stretch>
        </p:blipFill>
        <p:spPr>
          <a:xfrm>
            <a:off x="14121423" y="8755572"/>
            <a:ext cx="1724339" cy="3437182"/>
          </a:xfrm>
          <a:prstGeom prst="rect">
            <a:avLst/>
          </a:prstGeom>
          <a:ln w="12700">
            <a:miter lim="400000"/>
          </a:ln>
        </p:spPr>
      </p:pic>
      <p:pic>
        <p:nvPicPr>
          <p:cNvPr id="212" name="Image" descr="Image"/>
          <p:cNvPicPr>
            <a:picLocks noChangeAspect="1"/>
          </p:cNvPicPr>
          <p:nvPr/>
        </p:nvPicPr>
        <p:blipFill>
          <a:blip r:embed="rId14">
            <a:extLst/>
          </a:blip>
          <a:stretch>
            <a:fillRect/>
          </a:stretch>
        </p:blipFill>
        <p:spPr>
          <a:xfrm>
            <a:off x="7200136" y="563145"/>
            <a:ext cx="892970" cy="1785938"/>
          </a:xfrm>
          <a:prstGeom prst="rect">
            <a:avLst/>
          </a:prstGeom>
          <a:ln w="12700">
            <a:miter lim="400000"/>
          </a:ln>
        </p:spPr>
      </p:pic>
      <p:pic>
        <p:nvPicPr>
          <p:cNvPr id="213" name="Image" descr="Image"/>
          <p:cNvPicPr>
            <a:picLocks noChangeAspect="1"/>
          </p:cNvPicPr>
          <p:nvPr/>
        </p:nvPicPr>
        <p:blipFill>
          <a:blip r:embed="rId15">
            <a:extLst/>
          </a:blip>
          <a:stretch>
            <a:fillRect/>
          </a:stretch>
        </p:blipFill>
        <p:spPr>
          <a:xfrm>
            <a:off x="11293893" y="4851417"/>
            <a:ext cx="1838479" cy="4017415"/>
          </a:xfrm>
          <a:prstGeom prst="rect">
            <a:avLst/>
          </a:prstGeom>
          <a:ln w="12700">
            <a:miter lim="400000"/>
          </a:ln>
        </p:spPr>
      </p:pic>
      <p:pic>
        <p:nvPicPr>
          <p:cNvPr id="214" name="Image" descr="Image"/>
          <p:cNvPicPr>
            <a:picLocks noChangeAspect="1"/>
          </p:cNvPicPr>
          <p:nvPr/>
        </p:nvPicPr>
        <p:blipFill>
          <a:blip r:embed="rId16">
            <a:extLst/>
          </a:blip>
          <a:stretch>
            <a:fillRect/>
          </a:stretch>
        </p:blipFill>
        <p:spPr>
          <a:xfrm>
            <a:off x="13635905" y="494896"/>
            <a:ext cx="1838479" cy="4741338"/>
          </a:xfrm>
          <a:prstGeom prst="rect">
            <a:avLst/>
          </a:prstGeom>
          <a:ln w="12700">
            <a:miter lim="400000"/>
          </a:ln>
        </p:spPr>
      </p:pic>
      <p:pic>
        <p:nvPicPr>
          <p:cNvPr id="215" name="Line Line" descr="Line Line"/>
          <p:cNvPicPr>
            <a:picLocks noChangeAspect="0"/>
          </p:cNvPicPr>
          <p:nvPr/>
        </p:nvPicPr>
        <p:blipFill>
          <a:blip r:embed="rId17">
            <a:extLst/>
          </a:blip>
          <a:stretch>
            <a:fillRect/>
          </a:stretch>
        </p:blipFill>
        <p:spPr>
          <a:xfrm rot="7558987">
            <a:off x="9344564" y="8081484"/>
            <a:ext cx="2319413" cy="139701"/>
          </a:xfrm>
          <a:prstGeom prst="rect">
            <a:avLst/>
          </a:prstGeom>
        </p:spPr>
      </p:pic>
      <p:pic>
        <p:nvPicPr>
          <p:cNvPr id="217" name="Line Line" descr="Line Line"/>
          <p:cNvPicPr>
            <a:picLocks noChangeAspect="0"/>
          </p:cNvPicPr>
          <p:nvPr/>
        </p:nvPicPr>
        <p:blipFill>
          <a:blip r:embed="rId18">
            <a:extLst/>
          </a:blip>
          <a:stretch>
            <a:fillRect/>
          </a:stretch>
        </p:blipFill>
        <p:spPr>
          <a:xfrm rot="2700000">
            <a:off x="12918767" y="7792800"/>
            <a:ext cx="2140668" cy="139701"/>
          </a:xfrm>
          <a:prstGeom prst="rect">
            <a:avLst/>
          </a:prstGeom>
        </p:spPr>
      </p:pic>
      <p:pic>
        <p:nvPicPr>
          <p:cNvPr id="219" name="Line Line" descr="Line Line"/>
          <p:cNvPicPr>
            <a:picLocks noChangeAspect="0"/>
          </p:cNvPicPr>
          <p:nvPr/>
        </p:nvPicPr>
        <p:blipFill>
          <a:blip r:embed="rId19">
            <a:extLst/>
          </a:blip>
          <a:stretch>
            <a:fillRect/>
          </a:stretch>
        </p:blipFill>
        <p:spPr>
          <a:xfrm rot="18900000">
            <a:off x="12446525" y="4333843"/>
            <a:ext cx="1642757" cy="139701"/>
          </a:xfrm>
          <a:prstGeom prst="rect">
            <a:avLst/>
          </a:prstGeom>
        </p:spPr>
      </p:pic>
      <p:pic>
        <p:nvPicPr>
          <p:cNvPr id="221" name="Line Line" descr="Line Line"/>
          <p:cNvPicPr>
            <a:picLocks noChangeAspect="0"/>
          </p:cNvPicPr>
          <p:nvPr/>
        </p:nvPicPr>
        <p:blipFill>
          <a:blip r:embed="rId20">
            <a:extLst/>
          </a:blip>
          <a:stretch>
            <a:fillRect/>
          </a:stretch>
        </p:blipFill>
        <p:spPr>
          <a:xfrm>
            <a:off x="13211801" y="6318856"/>
            <a:ext cx="2483032" cy="139701"/>
          </a:xfrm>
          <a:prstGeom prst="rect">
            <a:avLst/>
          </a:prstGeom>
        </p:spPr>
      </p:pic>
      <p:pic>
        <p:nvPicPr>
          <p:cNvPr id="223" name="Line Line" descr="Line Line"/>
          <p:cNvPicPr>
            <a:picLocks noChangeAspect="0"/>
          </p:cNvPicPr>
          <p:nvPr/>
        </p:nvPicPr>
        <p:blipFill>
          <a:blip r:embed="rId21">
            <a:extLst/>
          </a:blip>
          <a:stretch>
            <a:fillRect/>
          </a:stretch>
        </p:blipFill>
        <p:spPr>
          <a:xfrm rot="12870851">
            <a:off x="9155981" y="4911540"/>
            <a:ext cx="2567214" cy="139701"/>
          </a:xfrm>
          <a:prstGeom prst="rect">
            <a:avLst/>
          </a:prstGeom>
        </p:spPr>
      </p:pic>
      <p:pic>
        <p:nvPicPr>
          <p:cNvPr id="225" name="Line Line" descr="Line Line"/>
          <p:cNvPicPr>
            <a:picLocks noChangeAspect="0"/>
          </p:cNvPicPr>
          <p:nvPr/>
        </p:nvPicPr>
        <p:blipFill>
          <a:blip r:embed="rId22">
            <a:extLst/>
          </a:blip>
          <a:stretch>
            <a:fillRect/>
          </a:stretch>
        </p:blipFill>
        <p:spPr>
          <a:xfrm rot="10471275">
            <a:off x="7475377" y="6437666"/>
            <a:ext cx="3747328" cy="139701"/>
          </a:xfrm>
          <a:prstGeom prst="rect">
            <a:avLst/>
          </a:prstGeom>
        </p:spPr>
      </p:pic>
      <p:pic>
        <p:nvPicPr>
          <p:cNvPr id="227" name="Line Line" descr="Line Line"/>
          <p:cNvPicPr>
            <a:picLocks noChangeAspect="0"/>
          </p:cNvPicPr>
          <p:nvPr/>
        </p:nvPicPr>
        <p:blipFill>
          <a:blip r:embed="rId23">
            <a:extLst/>
          </a:blip>
          <a:stretch>
            <a:fillRect/>
          </a:stretch>
        </p:blipFill>
        <p:spPr>
          <a:xfrm rot="15075766">
            <a:off x="10697330" y="3616218"/>
            <a:ext cx="1874676" cy="139701"/>
          </a:xfrm>
          <a:prstGeom prst="rect">
            <a:avLst/>
          </a:prstGeom>
        </p:spPr>
      </p:pic>
      <p:pic>
        <p:nvPicPr>
          <p:cNvPr id="229" name="Line Line" descr="Line Line"/>
          <p:cNvPicPr>
            <a:picLocks noChangeAspect="0"/>
          </p:cNvPicPr>
          <p:nvPr/>
        </p:nvPicPr>
        <p:blipFill>
          <a:blip r:embed="rId24">
            <a:extLst/>
          </a:blip>
          <a:stretch>
            <a:fillRect/>
          </a:stretch>
        </p:blipFill>
        <p:spPr>
          <a:xfrm rot="19309365">
            <a:off x="16892465" y="5452890"/>
            <a:ext cx="2451577" cy="139701"/>
          </a:xfrm>
          <a:prstGeom prst="rect">
            <a:avLst/>
          </a:prstGeom>
        </p:spPr>
      </p:pic>
      <p:pic>
        <p:nvPicPr>
          <p:cNvPr id="231" name="Line Line" descr="Line Line"/>
          <p:cNvPicPr>
            <a:picLocks noChangeAspect="0"/>
          </p:cNvPicPr>
          <p:nvPr/>
        </p:nvPicPr>
        <p:blipFill>
          <a:blip r:embed="rId25">
            <a:extLst/>
          </a:blip>
          <a:stretch>
            <a:fillRect/>
          </a:stretch>
        </p:blipFill>
        <p:spPr>
          <a:xfrm rot="3253619">
            <a:off x="16707149" y="7583106"/>
            <a:ext cx="3040260" cy="139701"/>
          </a:xfrm>
          <a:prstGeom prst="rect">
            <a:avLst/>
          </a:prstGeom>
        </p:spPr>
      </p:pic>
      <p:pic>
        <p:nvPicPr>
          <p:cNvPr id="233" name="Line Line" descr="Line Line"/>
          <p:cNvPicPr>
            <a:picLocks noChangeAspect="0"/>
          </p:cNvPicPr>
          <p:nvPr/>
        </p:nvPicPr>
        <p:blipFill>
          <a:blip r:embed="rId26">
            <a:extLst/>
          </a:blip>
          <a:stretch>
            <a:fillRect/>
          </a:stretch>
        </p:blipFill>
        <p:spPr>
          <a:xfrm rot="21600000">
            <a:off x="16157032" y="10404312"/>
            <a:ext cx="2282826" cy="139701"/>
          </a:xfrm>
          <a:prstGeom prst="rect">
            <a:avLst/>
          </a:prstGeom>
        </p:spPr>
      </p:pic>
      <p:pic>
        <p:nvPicPr>
          <p:cNvPr id="235" name="Line Line" descr="Line Line"/>
          <p:cNvPicPr>
            <a:picLocks noChangeAspect="0"/>
          </p:cNvPicPr>
          <p:nvPr/>
        </p:nvPicPr>
        <p:blipFill>
          <a:blip r:embed="rId27">
            <a:extLst/>
          </a:blip>
          <a:stretch>
            <a:fillRect/>
          </a:stretch>
        </p:blipFill>
        <p:spPr>
          <a:xfrm rot="19811541">
            <a:off x="4093790" y="7205205"/>
            <a:ext cx="1489111" cy="139701"/>
          </a:xfrm>
          <a:prstGeom prst="rect">
            <a:avLst/>
          </a:prstGeom>
        </p:spPr>
      </p:pic>
      <p:pic>
        <p:nvPicPr>
          <p:cNvPr id="237" name="Line Line" descr="Line Line"/>
          <p:cNvPicPr>
            <a:picLocks noChangeAspect="0"/>
          </p:cNvPicPr>
          <p:nvPr/>
        </p:nvPicPr>
        <p:blipFill>
          <a:blip r:embed="rId28">
            <a:extLst/>
          </a:blip>
          <a:stretch>
            <a:fillRect/>
          </a:stretch>
        </p:blipFill>
        <p:spPr>
          <a:xfrm rot="14226193">
            <a:off x="4535673" y="3757351"/>
            <a:ext cx="2096519" cy="139701"/>
          </a:xfrm>
          <a:prstGeom prst="rect">
            <a:avLst/>
          </a:prstGeom>
        </p:spPr>
      </p:pic>
      <p:pic>
        <p:nvPicPr>
          <p:cNvPr id="239" name="Line Line" descr="Line Line"/>
          <p:cNvPicPr>
            <a:picLocks noChangeAspect="0"/>
          </p:cNvPicPr>
          <p:nvPr/>
        </p:nvPicPr>
        <p:blipFill>
          <a:blip r:embed="rId29">
            <a:extLst/>
          </a:blip>
          <a:stretch>
            <a:fillRect/>
          </a:stretch>
        </p:blipFill>
        <p:spPr>
          <a:xfrm rot="17326778">
            <a:off x="5818337" y="3562639"/>
            <a:ext cx="2406277" cy="139701"/>
          </a:xfrm>
          <a:prstGeom prst="rect">
            <a:avLst/>
          </a:prstGeom>
        </p:spPr>
      </p:pic>
      <p:pic>
        <p:nvPicPr>
          <p:cNvPr id="241" name="Line Line" descr="Line Line"/>
          <p:cNvPicPr>
            <a:picLocks noChangeAspect="0"/>
          </p:cNvPicPr>
          <p:nvPr/>
        </p:nvPicPr>
        <p:blipFill>
          <a:blip r:embed="rId30">
            <a:extLst/>
          </a:blip>
          <a:stretch>
            <a:fillRect/>
          </a:stretch>
        </p:blipFill>
        <p:spPr>
          <a:xfrm rot="15397434">
            <a:off x="5495382" y="9350452"/>
            <a:ext cx="2546081" cy="139701"/>
          </a:xfrm>
          <a:prstGeom prst="rect">
            <a:avLst/>
          </a:prstGeom>
        </p:spPr>
      </p:pic>
      <p:sp>
        <p:nvSpPr>
          <p:cNvPr id="243" name="A socioeconomic network of diverse people"/>
          <p:cNvSpPr txBox="1"/>
          <p:nvPr/>
        </p:nvSpPr>
        <p:spPr>
          <a:xfrm>
            <a:off x="16284406" y="13112440"/>
            <a:ext cx="7678294"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A socioeconomic network of diverse people </a:t>
            </a:r>
          </a:p>
        </p:txBody>
      </p:sp>
      <p:sp>
        <p:nvSpPr>
          <p:cNvPr id="244"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48" name="Image" descr="Image"/>
          <p:cNvPicPr>
            <a:picLocks noChangeAspect="1"/>
          </p:cNvPicPr>
          <p:nvPr/>
        </p:nvPicPr>
        <p:blipFill>
          <a:blip r:embed="rId3">
            <a:extLst/>
          </a:blip>
          <a:stretch>
            <a:fillRect/>
          </a:stretch>
        </p:blipFill>
        <p:spPr>
          <a:xfrm>
            <a:off x="11293893" y="4851417"/>
            <a:ext cx="1838479" cy="4017415"/>
          </a:xfrm>
          <a:prstGeom prst="rect">
            <a:avLst/>
          </a:prstGeom>
          <a:ln w="12700">
            <a:miter lim="400000"/>
          </a:ln>
        </p:spPr>
      </p:pic>
      <p:pic>
        <p:nvPicPr>
          <p:cNvPr id="249" name="Line Line" descr="Line Line"/>
          <p:cNvPicPr>
            <a:picLocks noChangeAspect="0"/>
          </p:cNvPicPr>
          <p:nvPr/>
        </p:nvPicPr>
        <p:blipFill>
          <a:blip r:embed="rId4">
            <a:extLst/>
          </a:blip>
          <a:stretch>
            <a:fillRect/>
          </a:stretch>
        </p:blipFill>
        <p:spPr>
          <a:xfrm rot="7558987">
            <a:off x="9344564" y="8081484"/>
            <a:ext cx="2319413" cy="139701"/>
          </a:xfrm>
          <a:prstGeom prst="rect">
            <a:avLst/>
          </a:prstGeom>
        </p:spPr>
      </p:pic>
      <p:pic>
        <p:nvPicPr>
          <p:cNvPr id="251" name="Line Line" descr="Line Line"/>
          <p:cNvPicPr>
            <a:picLocks noChangeAspect="0"/>
          </p:cNvPicPr>
          <p:nvPr/>
        </p:nvPicPr>
        <p:blipFill>
          <a:blip r:embed="rId5">
            <a:extLst/>
          </a:blip>
          <a:stretch>
            <a:fillRect/>
          </a:stretch>
        </p:blipFill>
        <p:spPr>
          <a:xfrm rot="2700000">
            <a:off x="12918767" y="7792800"/>
            <a:ext cx="2140668" cy="139701"/>
          </a:xfrm>
          <a:prstGeom prst="rect">
            <a:avLst/>
          </a:prstGeom>
        </p:spPr>
      </p:pic>
      <p:pic>
        <p:nvPicPr>
          <p:cNvPr id="253" name="Line Line" descr="Line Line"/>
          <p:cNvPicPr>
            <a:picLocks noChangeAspect="0"/>
          </p:cNvPicPr>
          <p:nvPr/>
        </p:nvPicPr>
        <p:blipFill>
          <a:blip r:embed="rId6">
            <a:extLst/>
          </a:blip>
          <a:stretch>
            <a:fillRect/>
          </a:stretch>
        </p:blipFill>
        <p:spPr>
          <a:xfrm rot="18900000">
            <a:off x="12446525" y="4333843"/>
            <a:ext cx="1642757" cy="139701"/>
          </a:xfrm>
          <a:prstGeom prst="rect">
            <a:avLst/>
          </a:prstGeom>
        </p:spPr>
      </p:pic>
      <p:pic>
        <p:nvPicPr>
          <p:cNvPr id="255" name="Line Line" descr="Line Line"/>
          <p:cNvPicPr>
            <a:picLocks noChangeAspect="0"/>
          </p:cNvPicPr>
          <p:nvPr/>
        </p:nvPicPr>
        <p:blipFill>
          <a:blip r:embed="rId7">
            <a:extLst/>
          </a:blip>
          <a:stretch>
            <a:fillRect/>
          </a:stretch>
        </p:blipFill>
        <p:spPr>
          <a:xfrm>
            <a:off x="13211801" y="6318856"/>
            <a:ext cx="2483032" cy="139701"/>
          </a:xfrm>
          <a:prstGeom prst="rect">
            <a:avLst/>
          </a:prstGeom>
        </p:spPr>
      </p:pic>
      <p:pic>
        <p:nvPicPr>
          <p:cNvPr id="257" name="Line Line" descr="Line Line"/>
          <p:cNvPicPr>
            <a:picLocks noChangeAspect="0"/>
          </p:cNvPicPr>
          <p:nvPr/>
        </p:nvPicPr>
        <p:blipFill>
          <a:blip r:embed="rId8">
            <a:extLst/>
          </a:blip>
          <a:stretch>
            <a:fillRect/>
          </a:stretch>
        </p:blipFill>
        <p:spPr>
          <a:xfrm rot="12870851">
            <a:off x="9155981" y="4911540"/>
            <a:ext cx="2567214" cy="139701"/>
          </a:xfrm>
          <a:prstGeom prst="rect">
            <a:avLst/>
          </a:prstGeom>
        </p:spPr>
      </p:pic>
      <p:pic>
        <p:nvPicPr>
          <p:cNvPr id="259" name="Line Line" descr="Line Line"/>
          <p:cNvPicPr>
            <a:picLocks noChangeAspect="0"/>
          </p:cNvPicPr>
          <p:nvPr/>
        </p:nvPicPr>
        <p:blipFill>
          <a:blip r:embed="rId9">
            <a:extLst/>
          </a:blip>
          <a:stretch>
            <a:fillRect/>
          </a:stretch>
        </p:blipFill>
        <p:spPr>
          <a:xfrm rot="10471275">
            <a:off x="7475377" y="6437666"/>
            <a:ext cx="3747328" cy="139701"/>
          </a:xfrm>
          <a:prstGeom prst="rect">
            <a:avLst/>
          </a:prstGeom>
        </p:spPr>
      </p:pic>
      <p:pic>
        <p:nvPicPr>
          <p:cNvPr id="261" name="Line Line" descr="Line Line"/>
          <p:cNvPicPr>
            <a:picLocks noChangeAspect="0"/>
          </p:cNvPicPr>
          <p:nvPr/>
        </p:nvPicPr>
        <p:blipFill>
          <a:blip r:embed="rId10">
            <a:extLst/>
          </a:blip>
          <a:stretch>
            <a:fillRect/>
          </a:stretch>
        </p:blipFill>
        <p:spPr>
          <a:xfrm rot="15075766">
            <a:off x="10697330" y="3616218"/>
            <a:ext cx="1874676" cy="139701"/>
          </a:xfrm>
          <a:prstGeom prst="rect">
            <a:avLst/>
          </a:prstGeom>
        </p:spPr>
      </p:pic>
      <p:sp>
        <p:nvSpPr>
          <p:cNvPr id="263" name="Circle"/>
          <p:cNvSpPr/>
          <p:nvPr/>
        </p:nvSpPr>
        <p:spPr>
          <a:xfrm>
            <a:off x="9338304" y="8941058"/>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4" name="Circle"/>
          <p:cNvSpPr/>
          <p:nvPr/>
        </p:nvSpPr>
        <p:spPr>
          <a:xfrm>
            <a:off x="14596540" y="8462501"/>
            <a:ext cx="678657" cy="678657"/>
          </a:xfrm>
          <a:prstGeom prst="ellipse">
            <a:avLst/>
          </a:prstGeom>
          <a:blipFill>
            <a:blip r:embed="rId1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5" name="Circle"/>
          <p:cNvSpPr/>
          <p:nvPr/>
        </p:nvSpPr>
        <p:spPr>
          <a:xfrm>
            <a:off x="15559944" y="6049378"/>
            <a:ext cx="678658" cy="678658"/>
          </a:xfrm>
          <a:prstGeom prst="ellipse">
            <a:avLst/>
          </a:prstGeom>
          <a:blipFill>
            <a:blip r:embed="rId1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6" name="Circle"/>
          <p:cNvSpPr/>
          <p:nvPr/>
        </p:nvSpPr>
        <p:spPr>
          <a:xfrm>
            <a:off x="13650306" y="3314728"/>
            <a:ext cx="678657" cy="678657"/>
          </a:xfrm>
          <a:prstGeom prst="ellipse">
            <a:avLst/>
          </a:prstGeom>
          <a:blipFill>
            <a:blip r:embed="rId1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7" name="Circle"/>
          <p:cNvSpPr/>
          <p:nvPr/>
        </p:nvSpPr>
        <p:spPr>
          <a:xfrm>
            <a:off x="10931474" y="2244380"/>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8" name="Circle"/>
          <p:cNvSpPr/>
          <p:nvPr/>
        </p:nvSpPr>
        <p:spPr>
          <a:xfrm>
            <a:off x="8872810" y="3809341"/>
            <a:ext cx="678657" cy="678658"/>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9" name="Circle"/>
          <p:cNvSpPr/>
          <p:nvPr/>
        </p:nvSpPr>
        <p:spPr>
          <a:xfrm>
            <a:off x="7038107" y="6411515"/>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70" name="…can be abstracted in terms of an “ego-network”"/>
          <p:cNvSpPr txBox="1"/>
          <p:nvPr/>
        </p:nvSpPr>
        <p:spPr>
          <a:xfrm>
            <a:off x="15106132" y="13014217"/>
            <a:ext cx="861060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…can be abstracted in terms of an “ego-network”</a:t>
            </a:r>
          </a:p>
        </p:txBody>
      </p:sp>
      <p:sp>
        <p:nvSpPr>
          <p:cNvPr id="271"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3">
            <a:extLst/>
          </a:blip>
          <a:stretch>
            <a:fillRect/>
          </a:stretch>
        </p:blipFill>
        <p:spPr>
          <a:xfrm>
            <a:off x="4125815" y="9629116"/>
            <a:ext cx="1838479" cy="4017415"/>
          </a:xfrm>
          <a:prstGeom prst="rect">
            <a:avLst/>
          </a:prstGeom>
          <a:ln w="12700">
            <a:miter lim="400000"/>
          </a:ln>
        </p:spPr>
      </p:pic>
      <p:pic>
        <p:nvPicPr>
          <p:cNvPr id="276" name="grid_figure.pdf" descr="grid_figure.pdf"/>
          <p:cNvPicPr>
            <a:picLocks noChangeAspect="1"/>
          </p:cNvPicPr>
          <p:nvPr/>
        </p:nvPicPr>
        <p:blipFill>
          <a:blip r:embed="rId4">
            <a:extLst/>
          </a:blip>
          <a:stretch>
            <a:fillRect/>
          </a:stretch>
        </p:blipFill>
        <p:spPr>
          <a:xfrm>
            <a:off x="9070936" y="1339326"/>
            <a:ext cx="11580881" cy="11534553"/>
          </a:xfrm>
          <a:prstGeom prst="rect">
            <a:avLst/>
          </a:prstGeom>
          <a:ln w="12700">
            <a:miter lim="400000"/>
          </a:ln>
        </p:spPr>
      </p:pic>
      <p:pic>
        <p:nvPicPr>
          <p:cNvPr id="277" name="Line Line" descr="Line Line"/>
          <p:cNvPicPr>
            <a:picLocks noChangeAspect="0"/>
          </p:cNvPicPr>
          <p:nvPr/>
        </p:nvPicPr>
        <p:blipFill>
          <a:blip r:embed="rId5">
            <a:extLst/>
          </a:blip>
          <a:stretch>
            <a:fillRect/>
          </a:stretch>
        </p:blipFill>
        <p:spPr>
          <a:xfrm rot="10800000">
            <a:off x="7014131" y="9668782"/>
            <a:ext cx="4117771" cy="139701"/>
          </a:xfrm>
          <a:prstGeom prst="rect">
            <a:avLst/>
          </a:prstGeom>
        </p:spPr>
      </p:pic>
      <p:pic>
        <p:nvPicPr>
          <p:cNvPr id="279" name="Line Line" descr="Line Line"/>
          <p:cNvPicPr>
            <a:picLocks noChangeAspect="0"/>
          </p:cNvPicPr>
          <p:nvPr/>
        </p:nvPicPr>
        <p:blipFill>
          <a:blip r:embed="rId6">
            <a:extLst/>
          </a:blip>
          <a:stretch>
            <a:fillRect/>
          </a:stretch>
        </p:blipFill>
        <p:spPr>
          <a:xfrm rot="16200000">
            <a:off x="9053969" y="7732255"/>
            <a:ext cx="4043427" cy="139701"/>
          </a:xfrm>
          <a:prstGeom prst="rect">
            <a:avLst/>
          </a:prstGeom>
        </p:spPr>
      </p:pic>
      <p:pic>
        <p:nvPicPr>
          <p:cNvPr id="281" name="Line Line" descr="Line Line"/>
          <p:cNvPicPr>
            <a:picLocks noChangeAspect="0"/>
          </p:cNvPicPr>
          <p:nvPr/>
        </p:nvPicPr>
        <p:blipFill>
          <a:blip r:embed="rId7">
            <a:extLst/>
          </a:blip>
          <a:stretch>
            <a:fillRect/>
          </a:stretch>
        </p:blipFill>
        <p:spPr>
          <a:xfrm rot="10800000">
            <a:off x="11020701" y="5824787"/>
            <a:ext cx="2948366" cy="139701"/>
          </a:xfrm>
          <a:prstGeom prst="rect">
            <a:avLst/>
          </a:prstGeom>
        </p:spPr>
      </p:pic>
      <p:pic>
        <p:nvPicPr>
          <p:cNvPr id="283" name="Line Line" descr="Line Line"/>
          <p:cNvPicPr>
            <a:picLocks noChangeAspect="0"/>
          </p:cNvPicPr>
          <p:nvPr/>
        </p:nvPicPr>
        <p:blipFill>
          <a:blip r:embed="rId8">
            <a:extLst/>
          </a:blip>
          <a:stretch>
            <a:fillRect/>
          </a:stretch>
        </p:blipFill>
        <p:spPr>
          <a:xfrm rot="5400000">
            <a:off x="12856466" y="6779730"/>
            <a:ext cx="2026449" cy="139701"/>
          </a:xfrm>
          <a:prstGeom prst="rect">
            <a:avLst/>
          </a:prstGeom>
        </p:spPr>
      </p:pic>
      <p:pic>
        <p:nvPicPr>
          <p:cNvPr id="285" name="Line Line" descr="Line Line"/>
          <p:cNvPicPr>
            <a:picLocks noChangeAspect="0"/>
          </p:cNvPicPr>
          <p:nvPr/>
        </p:nvPicPr>
        <p:blipFill>
          <a:blip r:embed="rId9">
            <a:extLst/>
          </a:blip>
          <a:stretch>
            <a:fillRect/>
          </a:stretch>
        </p:blipFill>
        <p:spPr>
          <a:xfrm rot="10800000">
            <a:off x="13804008" y="7100273"/>
            <a:ext cx="2709666" cy="139701"/>
          </a:xfrm>
          <a:prstGeom prst="rect">
            <a:avLst/>
          </a:prstGeom>
        </p:spPr>
      </p:pic>
      <p:pic>
        <p:nvPicPr>
          <p:cNvPr id="287" name="Line Line" descr="Line Line"/>
          <p:cNvPicPr>
            <a:picLocks noChangeAspect="0"/>
          </p:cNvPicPr>
          <p:nvPr/>
        </p:nvPicPr>
        <p:blipFill>
          <a:blip r:embed="rId10">
            <a:extLst/>
          </a:blip>
          <a:stretch>
            <a:fillRect/>
          </a:stretch>
        </p:blipFill>
        <p:spPr>
          <a:xfrm rot="5400000">
            <a:off x="14465701" y="9015654"/>
            <a:ext cx="4014240" cy="139701"/>
          </a:xfrm>
          <a:prstGeom prst="rect">
            <a:avLst/>
          </a:prstGeom>
        </p:spPr>
      </p:pic>
      <p:pic>
        <p:nvPicPr>
          <p:cNvPr id="289" name="Line Line" descr="Line Line"/>
          <p:cNvPicPr>
            <a:picLocks noChangeAspect="0"/>
          </p:cNvPicPr>
          <p:nvPr/>
        </p:nvPicPr>
        <p:blipFill>
          <a:blip r:embed="rId7">
            <a:extLst/>
          </a:blip>
          <a:stretch>
            <a:fillRect/>
          </a:stretch>
        </p:blipFill>
        <p:spPr>
          <a:xfrm rot="10800000">
            <a:off x="13684659" y="10954657"/>
            <a:ext cx="2948365" cy="139701"/>
          </a:xfrm>
          <a:prstGeom prst="rect">
            <a:avLst/>
          </a:prstGeom>
        </p:spPr>
      </p:pic>
      <p:sp>
        <p:nvSpPr>
          <p:cNvPr id="291" name="Circle"/>
          <p:cNvSpPr/>
          <p:nvPr/>
        </p:nvSpPr>
        <p:spPr>
          <a:xfrm>
            <a:off x="16133492" y="10685179"/>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2" name="Circle"/>
          <p:cNvSpPr/>
          <p:nvPr/>
        </p:nvSpPr>
        <p:spPr>
          <a:xfrm>
            <a:off x="16133492" y="6830795"/>
            <a:ext cx="678657" cy="678657"/>
          </a:xfrm>
          <a:prstGeom prst="ellipse">
            <a:avLst/>
          </a:prstGeom>
          <a:blipFill>
            <a:blip r:embed="rId1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3" name="Circle"/>
          <p:cNvSpPr/>
          <p:nvPr/>
        </p:nvSpPr>
        <p:spPr>
          <a:xfrm>
            <a:off x="10736354" y="5555309"/>
            <a:ext cx="678657" cy="678657"/>
          </a:xfrm>
          <a:prstGeom prst="ellipse">
            <a:avLst/>
          </a:prstGeom>
          <a:blipFill>
            <a:blip r:embed="rId1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4" name="Circle"/>
          <p:cNvSpPr/>
          <p:nvPr/>
        </p:nvSpPr>
        <p:spPr>
          <a:xfrm>
            <a:off x="13530361" y="7477307"/>
            <a:ext cx="678657" cy="678657"/>
          </a:xfrm>
          <a:prstGeom prst="ellipse">
            <a:avLst/>
          </a:prstGeom>
          <a:blipFill>
            <a:blip r:embed="rId1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5" name="Circle"/>
          <p:cNvSpPr/>
          <p:nvPr/>
        </p:nvSpPr>
        <p:spPr>
          <a:xfrm>
            <a:off x="13530361" y="5555309"/>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6" name="Circle"/>
          <p:cNvSpPr/>
          <p:nvPr/>
        </p:nvSpPr>
        <p:spPr>
          <a:xfrm>
            <a:off x="13530361" y="10685179"/>
            <a:ext cx="678657" cy="678657"/>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7" name="Circle"/>
          <p:cNvSpPr/>
          <p:nvPr/>
        </p:nvSpPr>
        <p:spPr>
          <a:xfrm>
            <a:off x="10736354" y="9399304"/>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grpSp>
        <p:nvGrpSpPr>
          <p:cNvPr id="300" name="Health…"/>
          <p:cNvGrpSpPr/>
          <p:nvPr/>
        </p:nvGrpSpPr>
        <p:grpSpPr>
          <a:xfrm>
            <a:off x="3292932" y="571706"/>
            <a:ext cx="3504246" cy="6518276"/>
            <a:chOff x="0" y="0"/>
            <a:chExt cx="3504245" cy="6518275"/>
          </a:xfrm>
        </p:grpSpPr>
        <p:sp>
          <p:nvSpPr>
            <p:cNvPr id="299" name="Health…"/>
            <p:cNvSpPr txBox="1"/>
            <p:nvPr/>
          </p:nvSpPr>
          <p:spPr>
            <a:xfrm>
              <a:off x="69850" y="69850"/>
              <a:ext cx="3364546" cy="6378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5000">
                  <a:solidFill>
                    <a:srgbClr val="FFFB00"/>
                  </a:solidFill>
                  <a:latin typeface="Helvetica"/>
                  <a:ea typeface="Helvetica"/>
                  <a:cs typeface="Helvetica"/>
                  <a:sym typeface="Helvetica"/>
                </a:defRPr>
              </a:pPr>
              <a:r>
                <a:t>Health</a:t>
              </a:r>
            </a:p>
            <a:p>
              <a:pPr defTabSz="821531">
                <a:defRPr b="1" sz="5000">
                  <a:solidFill>
                    <a:srgbClr val="005493"/>
                  </a:solidFill>
                  <a:latin typeface="Helvetica"/>
                  <a:ea typeface="Helvetica"/>
                  <a:cs typeface="Helvetica"/>
                  <a:sym typeface="Helvetica"/>
                </a:defRPr>
              </a:pPr>
              <a:r>
                <a:t>Love</a:t>
              </a:r>
            </a:p>
            <a:p>
              <a:pPr defTabSz="821531">
                <a:defRPr b="1" sz="5000">
                  <a:solidFill>
                    <a:srgbClr val="4F8F00"/>
                  </a:solidFill>
                  <a:latin typeface="Helvetica"/>
                  <a:ea typeface="Helvetica"/>
                  <a:cs typeface="Helvetica"/>
                  <a:sym typeface="Helvetica"/>
                </a:defRPr>
              </a:pPr>
              <a:r>
                <a:t>Money</a:t>
              </a:r>
            </a:p>
            <a:p>
              <a:pPr defTabSz="821531">
                <a:defRPr b="1" sz="5000">
                  <a:solidFill>
                    <a:schemeClr val="accent4">
                      <a:hueOff val="-858837"/>
                      <a:lumOff val="-9791"/>
                    </a:schemeClr>
                  </a:solidFill>
                  <a:latin typeface="Helvetica"/>
                  <a:ea typeface="Helvetica"/>
                  <a:cs typeface="Helvetica"/>
                  <a:sym typeface="Helvetica"/>
                </a:defRPr>
              </a:pPr>
              <a:r>
                <a:t>Education</a:t>
              </a:r>
            </a:p>
            <a:p>
              <a:pPr defTabSz="821531">
                <a:defRPr b="1" sz="5000">
                  <a:solidFill>
                    <a:srgbClr val="FF40FF"/>
                  </a:solidFill>
                  <a:latin typeface="Helvetica"/>
                  <a:ea typeface="Helvetica"/>
                  <a:cs typeface="Helvetica"/>
                  <a:sym typeface="Helvetica"/>
                </a:defRPr>
              </a:pPr>
              <a:r>
                <a:t>Fun</a:t>
              </a:r>
            </a:p>
            <a:p>
              <a:pPr defTabSz="821531">
                <a:defRPr b="1" sz="5000">
                  <a:solidFill>
                    <a:srgbClr val="FFFFFF"/>
                  </a:solidFill>
                  <a:latin typeface="Helvetica"/>
                  <a:ea typeface="Helvetica"/>
                  <a:cs typeface="Helvetica"/>
                  <a:sym typeface="Helvetica"/>
                </a:defRPr>
              </a:pPr>
              <a:r>
                <a:t>Food</a:t>
              </a:r>
            </a:p>
            <a:p>
              <a:pPr defTabSz="821531">
                <a:defRPr b="1" sz="5000">
                  <a:solidFill>
                    <a:srgbClr val="FF2600"/>
                  </a:solidFill>
                  <a:latin typeface="Helvetica"/>
                  <a:ea typeface="Helvetica"/>
                  <a:cs typeface="Helvetica"/>
                  <a:sym typeface="Helvetica"/>
                </a:defRPr>
              </a:pPr>
              <a:r>
                <a:t>Services</a:t>
              </a:r>
            </a:p>
            <a:p>
              <a:pPr defTabSz="821531">
                <a:defRPr sz="5000">
                  <a:solidFill>
                    <a:srgbClr val="FFFFFF"/>
                  </a:solidFill>
                  <a:latin typeface="Helvetica Light"/>
                  <a:ea typeface="Helvetica Light"/>
                  <a:cs typeface="Helvetica Light"/>
                  <a:sym typeface="Helvetica Light"/>
                </a:defRPr>
              </a:pPr>
              <a:r>
                <a:t>…</a:t>
              </a:r>
            </a:p>
          </p:txBody>
        </p:sp>
        <p:pic>
          <p:nvPicPr>
            <p:cNvPr id="298" name="Health… HealthLoveMoneyEducationFunFoodServices…" descr="Health… HealthLoveMoneyEducationFunFoodServices…"/>
            <p:cNvPicPr>
              <a:picLocks noChangeAspect="0"/>
            </p:cNvPicPr>
            <p:nvPr/>
          </p:nvPicPr>
          <p:blipFill>
            <a:blip r:embed="rId18">
              <a:extLst/>
            </a:blip>
            <a:stretch>
              <a:fillRect/>
            </a:stretch>
          </p:blipFill>
          <p:spPr>
            <a:xfrm>
              <a:off x="0" y="0"/>
              <a:ext cx="3504246" cy="6518275"/>
            </a:xfrm>
            <a:prstGeom prst="rect">
              <a:avLst/>
            </a:prstGeom>
            <a:effectLst/>
          </p:spPr>
        </p:pic>
      </p:grpSp>
      <p:pic>
        <p:nvPicPr>
          <p:cNvPr id="301" name="Image" descr="Image"/>
          <p:cNvPicPr>
            <a:picLocks noChangeAspect="1"/>
          </p:cNvPicPr>
          <p:nvPr/>
        </p:nvPicPr>
        <p:blipFill>
          <a:blip r:embed="rId19">
            <a:extLst/>
          </a:blip>
          <a:stretch>
            <a:fillRect/>
          </a:stretch>
        </p:blipFill>
        <p:spPr>
          <a:xfrm>
            <a:off x="5954814" y="7255916"/>
            <a:ext cx="2356627" cy="2293784"/>
          </a:xfrm>
          <a:prstGeom prst="rect">
            <a:avLst/>
          </a:prstGeom>
          <a:ln w="12700">
            <a:miter lim="400000"/>
          </a:ln>
        </p:spPr>
      </p:pic>
      <p:pic>
        <p:nvPicPr>
          <p:cNvPr id="302" name="Line Line" descr="Line Line"/>
          <p:cNvPicPr>
            <a:picLocks noChangeAspect="0"/>
          </p:cNvPicPr>
          <p:nvPr/>
        </p:nvPicPr>
        <p:blipFill>
          <a:blip r:embed="rId20">
            <a:extLst/>
          </a:blip>
          <a:stretch>
            <a:fillRect/>
          </a:stretch>
        </p:blipFill>
        <p:spPr>
          <a:xfrm rot="10800000">
            <a:off x="9936608" y="10954657"/>
            <a:ext cx="3729575" cy="139701"/>
          </a:xfrm>
          <a:prstGeom prst="rect">
            <a:avLst/>
          </a:prstGeom>
        </p:spPr>
      </p:pic>
      <p:pic>
        <p:nvPicPr>
          <p:cNvPr id="304" name="Line Line" descr="Line Line"/>
          <p:cNvPicPr>
            <a:picLocks noChangeAspect="0"/>
          </p:cNvPicPr>
          <p:nvPr/>
        </p:nvPicPr>
        <p:blipFill>
          <a:blip r:embed="rId21">
            <a:extLst/>
          </a:blip>
          <a:stretch>
            <a:fillRect/>
          </a:stretch>
        </p:blipFill>
        <p:spPr>
          <a:xfrm rot="16200000">
            <a:off x="9243618" y="10367290"/>
            <a:ext cx="1442616" cy="139701"/>
          </a:xfrm>
          <a:prstGeom prst="rect">
            <a:avLst/>
          </a:prstGeom>
        </p:spPr>
      </p:pic>
      <p:sp>
        <p:nvSpPr>
          <p:cNvPr id="306" name="…which is embedded in spacetime via life paths (time geography)"/>
          <p:cNvSpPr txBox="1"/>
          <p:nvPr/>
        </p:nvSpPr>
        <p:spPr>
          <a:xfrm>
            <a:off x="10822971" y="13038774"/>
            <a:ext cx="1129969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…which is embedded in spacetime via life paths (time geography)</a:t>
            </a:r>
          </a:p>
        </p:txBody>
      </p:sp>
      <p:sp>
        <p:nvSpPr>
          <p:cNvPr id="307"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iterate type="el" backwards="0">
                                    <p:tmAbs val="0"/>
                                  </p:iterate>
                                  <p:childTnLst>
                                    <p:set>
                                      <p:cBhvr>
                                        <p:cTn id="10" fill="hold"/>
                                        <p:tgtEl>
                                          <p:spTgt spid="297"/>
                                        </p:tgtEl>
                                        <p:attrNameLst>
                                          <p:attrName>style.visibility</p:attrName>
                                        </p:attrNameLst>
                                      </p:cBhvr>
                                      <p:to>
                                        <p:strVal val="visible"/>
                                      </p:to>
                                    </p:set>
                                    <p:animEffect filter="wipe(left)" transition="in">
                                      <p:cBhvr>
                                        <p:cTn id="11" dur="300"/>
                                        <p:tgtEl>
                                          <p:spTgt spid="29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2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4" fill="hold">
                                  <p:stCondLst>
                                    <p:cond delay="0"/>
                                  </p:stCondLst>
                                  <p:iterate type="el" backwards="0">
                                    <p:tmAbs val="0"/>
                                  </p:iterate>
                                  <p:childTnLst>
                                    <p:set>
                                      <p:cBhvr>
                                        <p:cTn id="19" fill="hold"/>
                                        <p:tgtEl>
                                          <p:spTgt spid="293"/>
                                        </p:tgtEl>
                                        <p:attrNameLst>
                                          <p:attrName>style.visibility</p:attrName>
                                        </p:attrNameLst>
                                      </p:cBhvr>
                                      <p:to>
                                        <p:strVal val="visible"/>
                                      </p:to>
                                    </p:set>
                                    <p:animEffect filter="wipe(left)" transition="in">
                                      <p:cBhvr>
                                        <p:cTn id="20" dur="200"/>
                                        <p:tgtEl>
                                          <p:spTgt spid="293"/>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5" fill="hold">
                                  <p:stCondLst>
                                    <p:cond delay="0"/>
                                  </p:stCondLst>
                                  <p:iterate type="el" backwards="0">
                                    <p:tmAbs val="0"/>
                                  </p:iterate>
                                  <p:childTnLst>
                                    <p:set>
                                      <p:cBhvr>
                                        <p:cTn id="24" fill="hold"/>
                                        <p:tgtEl>
                                          <p:spTgt spid="2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2" grpId="6" fill="hold">
                                  <p:stCondLst>
                                    <p:cond delay="0"/>
                                  </p:stCondLst>
                                  <p:iterate type="el" backwards="0">
                                    <p:tmAbs val="0"/>
                                  </p:iterate>
                                  <p:childTnLst>
                                    <p:set>
                                      <p:cBhvr>
                                        <p:cTn id="28" fill="hold"/>
                                        <p:tgtEl>
                                          <p:spTgt spid="295"/>
                                        </p:tgtEl>
                                        <p:attrNameLst>
                                          <p:attrName>style.visibility</p:attrName>
                                        </p:attrNameLst>
                                      </p:cBhvr>
                                      <p:to>
                                        <p:strVal val="visible"/>
                                      </p:to>
                                    </p:set>
                                    <p:animEffect filter="wipe(left)" transition="in">
                                      <p:cBhvr>
                                        <p:cTn id="29" dur="300"/>
                                        <p:tgtEl>
                                          <p:spTgt spid="295"/>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7" fill="hold">
                                  <p:stCondLst>
                                    <p:cond delay="0"/>
                                  </p:stCondLst>
                                  <p:iterate type="el" backwards="0">
                                    <p:tmAbs val="0"/>
                                  </p:iterate>
                                  <p:childTnLst>
                                    <p:set>
                                      <p:cBhvr>
                                        <p:cTn id="33" fill="hold"/>
                                        <p:tgtEl>
                                          <p:spTgt spid="28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2" grpId="8" fill="hold">
                                  <p:stCondLst>
                                    <p:cond delay="0"/>
                                  </p:stCondLst>
                                  <p:iterate type="el" backwards="0">
                                    <p:tmAbs val="0"/>
                                  </p:iterate>
                                  <p:childTnLst>
                                    <p:set>
                                      <p:cBhvr>
                                        <p:cTn id="37" fill="hold"/>
                                        <p:tgtEl>
                                          <p:spTgt spid="294"/>
                                        </p:tgtEl>
                                        <p:attrNameLst>
                                          <p:attrName>style.visibility</p:attrName>
                                        </p:attrNameLst>
                                      </p:cBhvr>
                                      <p:to>
                                        <p:strVal val="visible"/>
                                      </p:to>
                                    </p:set>
                                    <p:animEffect filter="wipe(left)" transition="in">
                                      <p:cBhvr>
                                        <p:cTn id="38" dur="300"/>
                                        <p:tgtEl>
                                          <p:spTgt spid="294"/>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9" fill="hold">
                                  <p:stCondLst>
                                    <p:cond delay="0"/>
                                  </p:stCondLst>
                                  <p:iterate type="el" backwards="0">
                                    <p:tmAbs val="0"/>
                                  </p:iterate>
                                  <p:childTnLst>
                                    <p:set>
                                      <p:cBhvr>
                                        <p:cTn id="42" fill="hold"/>
                                        <p:tgtEl>
                                          <p:spTgt spid="2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10" fill="hold">
                                  <p:stCondLst>
                                    <p:cond delay="0"/>
                                  </p:stCondLst>
                                  <p:iterate type="el" backwards="0">
                                    <p:tmAbs val="0"/>
                                  </p:iterate>
                                  <p:childTnLst>
                                    <p:set>
                                      <p:cBhvr>
                                        <p:cTn id="46" fill="hold"/>
                                        <p:tgtEl>
                                          <p:spTgt spid="292"/>
                                        </p:tgtEl>
                                        <p:attrNameLst>
                                          <p:attrName>style.visibility</p:attrName>
                                        </p:attrNameLst>
                                      </p:cBhvr>
                                      <p:to>
                                        <p:strVal val="visible"/>
                                      </p:to>
                                    </p:set>
                                    <p:animEffect filter="wipe(left)" transition="in">
                                      <p:cBhvr>
                                        <p:cTn id="47" dur="300"/>
                                        <p:tgtEl>
                                          <p:spTgt spid="292"/>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0" presetID="1" grpId="11" fill="hold">
                                  <p:stCondLst>
                                    <p:cond delay="0"/>
                                  </p:stCondLst>
                                  <p:iterate type="el" backwards="0">
                                    <p:tmAbs val="0"/>
                                  </p:iterate>
                                  <p:childTnLst>
                                    <p:set>
                                      <p:cBhvr>
                                        <p:cTn id="51" fill="hold"/>
                                        <p:tgtEl>
                                          <p:spTgt spid="28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8" presetID="22" grpId="12" fill="hold">
                                  <p:stCondLst>
                                    <p:cond delay="0"/>
                                  </p:stCondLst>
                                  <p:iterate type="el" backwards="0">
                                    <p:tmAbs val="0"/>
                                  </p:iterate>
                                  <p:childTnLst>
                                    <p:set>
                                      <p:cBhvr>
                                        <p:cTn id="55" fill="hold"/>
                                        <p:tgtEl>
                                          <p:spTgt spid="291"/>
                                        </p:tgtEl>
                                        <p:attrNameLst>
                                          <p:attrName>style.visibility</p:attrName>
                                        </p:attrNameLst>
                                      </p:cBhvr>
                                      <p:to>
                                        <p:strVal val="visible"/>
                                      </p:to>
                                    </p:set>
                                    <p:animEffect filter="wipe(left)" transition="in">
                                      <p:cBhvr>
                                        <p:cTn id="56" dur="300"/>
                                        <p:tgtEl>
                                          <p:spTgt spid="291"/>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3" fill="hold">
                                  <p:stCondLst>
                                    <p:cond delay="0"/>
                                  </p:stCondLst>
                                  <p:iterate type="el" backwards="0">
                                    <p:tmAbs val="0"/>
                                  </p:iterate>
                                  <p:childTnLst>
                                    <p:set>
                                      <p:cBhvr>
                                        <p:cTn id="60" fill="hold"/>
                                        <p:tgtEl>
                                          <p:spTgt spid="2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8" presetID="22" grpId="14" fill="hold">
                                  <p:stCondLst>
                                    <p:cond delay="0"/>
                                  </p:stCondLst>
                                  <p:iterate type="el" backwards="0">
                                    <p:tmAbs val="0"/>
                                  </p:iterate>
                                  <p:childTnLst>
                                    <p:set>
                                      <p:cBhvr>
                                        <p:cTn id="64" fill="hold"/>
                                        <p:tgtEl>
                                          <p:spTgt spid="296"/>
                                        </p:tgtEl>
                                        <p:attrNameLst>
                                          <p:attrName>style.visibility</p:attrName>
                                        </p:attrNameLst>
                                      </p:cBhvr>
                                      <p:to>
                                        <p:strVal val="visible"/>
                                      </p:to>
                                    </p:set>
                                    <p:animEffect filter="wipe(left)" transition="in">
                                      <p:cBhvr>
                                        <p:cTn id="65" dur="300"/>
                                        <p:tgtEl>
                                          <p:spTgt spid="296"/>
                                        </p:tgtEl>
                                      </p:cBhvr>
                                    </p:animEffect>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0" presetID="1" grpId="15" fill="hold">
                                  <p:stCondLst>
                                    <p:cond delay="0"/>
                                  </p:stCondLst>
                                  <p:iterate type="el" backwards="0">
                                    <p:tmAbs val="0"/>
                                  </p:iterate>
                                  <p:childTnLst>
                                    <p:set>
                                      <p:cBhvr>
                                        <p:cTn id="69" fill="hold"/>
                                        <p:tgtEl>
                                          <p:spTgt spid="30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0" presetID="1" grpId="16" fill="hold">
                                  <p:stCondLst>
                                    <p:cond delay="0"/>
                                  </p:stCondLst>
                                  <p:iterate type="el" backwards="0">
                                    <p:tmAbs val="0"/>
                                  </p:iterate>
                                  <p:childTnLst>
                                    <p:set>
                                      <p:cBhvr>
                                        <p:cTn id="73" fill="hold"/>
                                        <p:tgtEl>
                                          <p:spTgt spid="30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0" presetID="1" grpId="17" fill="hold">
                                  <p:stCondLst>
                                    <p:cond delay="0"/>
                                  </p:stCondLst>
                                  <p:iterate type="el" backwards="0">
                                    <p:tmAbs val="0"/>
                                  </p:iterate>
                                  <p:childTnLst>
                                    <p:set>
                                      <p:cBhvr>
                                        <p:cTn id="77" fill="hold"/>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4" grpId="8"/>
      <p:bldP build="whole" bldLvl="1" animBg="1" rev="0" advAuto="0" spid="285" grpId="9"/>
      <p:bldP build="whole" bldLvl="1" animBg="1" rev="0" advAuto="0" spid="277" grpId="1"/>
      <p:bldP build="whole" bldLvl="1" animBg="1" rev="0" advAuto="0" spid="281" grpId="5"/>
      <p:bldP build="whole" bldLvl="1" animBg="1" rev="0" advAuto="0" spid="292" grpId="10"/>
      <p:bldP build="whole" bldLvl="1" animBg="1" rev="0" advAuto="0" spid="289" grpId="13"/>
      <p:bldP build="whole" bldLvl="1" animBg="1" rev="0" advAuto="0" spid="287" grpId="11"/>
      <p:bldP build="whole" bldLvl="1" animBg="1" rev="0" advAuto="0" spid="302" grpId="15"/>
      <p:bldP build="whole" bldLvl="1" animBg="1" rev="0" advAuto="0" spid="279" grpId="3"/>
      <p:bldP build="whole" bldLvl="1" animBg="1" rev="0" advAuto="0" spid="291" grpId="12"/>
      <p:bldP build="whole" bldLvl="1" animBg="1" rev="0" advAuto="0" spid="293" grpId="4"/>
      <p:bldP build="whole" bldLvl="1" animBg="1" rev="0" advAuto="0" spid="295" grpId="6"/>
      <p:bldP build="whole" bldLvl="1" animBg="1" rev="0" advAuto="0" spid="283" grpId="7"/>
      <p:bldP build="whole" bldLvl="1" animBg="1" rev="0" advAuto="0" spid="296" grpId="14"/>
      <p:bldP build="whole" bldLvl="1" animBg="1" rev="0" advAuto="0" spid="304" grpId="16"/>
      <p:bldP build="whole" bldLvl="1" animBg="1" rev="0" advAuto="0" spid="300" grpId="17"/>
      <p:bldP build="whole" bldLvl="1" animBg="1" rev="0" advAuto="0" spid="297" grpId="2"/>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11" name="Image" descr="Image"/>
          <p:cNvPicPr>
            <a:picLocks noChangeAspect="1"/>
          </p:cNvPicPr>
          <p:nvPr/>
        </p:nvPicPr>
        <p:blipFill>
          <a:blip r:embed="rId3">
            <a:extLst/>
          </a:blip>
          <a:stretch>
            <a:fillRect/>
          </a:stretch>
        </p:blipFill>
        <p:spPr>
          <a:xfrm>
            <a:off x="4387753" y="9462429"/>
            <a:ext cx="1838479" cy="4017415"/>
          </a:xfrm>
          <a:prstGeom prst="rect">
            <a:avLst/>
          </a:prstGeom>
          <a:ln w="12700">
            <a:miter lim="400000"/>
          </a:ln>
        </p:spPr>
      </p:pic>
      <p:pic>
        <p:nvPicPr>
          <p:cNvPr id="312" name="grid_figure.pdf" descr="grid_figure.pdf"/>
          <p:cNvPicPr>
            <a:picLocks noChangeAspect="1"/>
          </p:cNvPicPr>
          <p:nvPr/>
        </p:nvPicPr>
        <p:blipFill>
          <a:blip r:embed="rId4">
            <a:extLst/>
          </a:blip>
          <a:stretch>
            <a:fillRect/>
          </a:stretch>
        </p:blipFill>
        <p:spPr>
          <a:xfrm>
            <a:off x="9070936" y="1339326"/>
            <a:ext cx="11580881" cy="11534553"/>
          </a:xfrm>
          <a:prstGeom prst="rect">
            <a:avLst/>
          </a:prstGeom>
          <a:ln w="12700">
            <a:miter lim="400000"/>
          </a:ln>
        </p:spPr>
      </p:pic>
      <p:sp>
        <p:nvSpPr>
          <p:cNvPr id="313" name="Rectangle"/>
          <p:cNvSpPr/>
          <p:nvPr/>
        </p:nvSpPr>
        <p:spPr>
          <a:xfrm>
            <a:off x="9061682" y="4235428"/>
            <a:ext cx="11599389" cy="678657"/>
          </a:xfrm>
          <a:prstGeom prst="rect">
            <a:avLst/>
          </a:prstGeom>
          <a:blipFill>
            <a:blip r:embed="rId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14" name="Line Line" descr="Line Line"/>
          <p:cNvPicPr>
            <a:picLocks noChangeAspect="0"/>
          </p:cNvPicPr>
          <p:nvPr/>
        </p:nvPicPr>
        <p:blipFill>
          <a:blip r:embed="rId6">
            <a:extLst/>
          </a:blip>
          <a:stretch>
            <a:fillRect/>
          </a:stretch>
        </p:blipFill>
        <p:spPr>
          <a:xfrm rot="10800000">
            <a:off x="7014131" y="9668782"/>
            <a:ext cx="4117771" cy="139701"/>
          </a:xfrm>
          <a:prstGeom prst="rect">
            <a:avLst/>
          </a:prstGeom>
        </p:spPr>
      </p:pic>
      <p:pic>
        <p:nvPicPr>
          <p:cNvPr id="316" name="Line Line" descr="Line Line"/>
          <p:cNvPicPr>
            <a:picLocks noChangeAspect="0"/>
          </p:cNvPicPr>
          <p:nvPr/>
        </p:nvPicPr>
        <p:blipFill>
          <a:blip r:embed="rId7">
            <a:extLst/>
          </a:blip>
          <a:stretch>
            <a:fillRect/>
          </a:stretch>
        </p:blipFill>
        <p:spPr>
          <a:xfrm rot="10800000">
            <a:off x="11020701" y="5824787"/>
            <a:ext cx="2948366" cy="139701"/>
          </a:xfrm>
          <a:prstGeom prst="rect">
            <a:avLst/>
          </a:prstGeom>
        </p:spPr>
      </p:pic>
      <p:pic>
        <p:nvPicPr>
          <p:cNvPr id="318" name="Line Line" descr="Line Line"/>
          <p:cNvPicPr>
            <a:picLocks noChangeAspect="0"/>
          </p:cNvPicPr>
          <p:nvPr/>
        </p:nvPicPr>
        <p:blipFill>
          <a:blip r:embed="rId8">
            <a:extLst/>
          </a:blip>
          <a:stretch>
            <a:fillRect/>
          </a:stretch>
        </p:blipFill>
        <p:spPr>
          <a:xfrm rot="5400000">
            <a:off x="12856466" y="6779730"/>
            <a:ext cx="2026449" cy="139701"/>
          </a:xfrm>
          <a:prstGeom prst="rect">
            <a:avLst/>
          </a:prstGeom>
        </p:spPr>
      </p:pic>
      <p:pic>
        <p:nvPicPr>
          <p:cNvPr id="320" name="Line Line" descr="Line Line"/>
          <p:cNvPicPr>
            <a:picLocks noChangeAspect="0"/>
          </p:cNvPicPr>
          <p:nvPr/>
        </p:nvPicPr>
        <p:blipFill>
          <a:blip r:embed="rId9">
            <a:extLst/>
          </a:blip>
          <a:stretch>
            <a:fillRect/>
          </a:stretch>
        </p:blipFill>
        <p:spPr>
          <a:xfrm rot="5400000">
            <a:off x="14465701" y="9015654"/>
            <a:ext cx="4014240" cy="139701"/>
          </a:xfrm>
          <a:prstGeom prst="rect">
            <a:avLst/>
          </a:prstGeom>
        </p:spPr>
      </p:pic>
      <p:sp>
        <p:nvSpPr>
          <p:cNvPr id="322" name="Circle"/>
          <p:cNvSpPr/>
          <p:nvPr/>
        </p:nvSpPr>
        <p:spPr>
          <a:xfrm>
            <a:off x="13530361" y="7477307"/>
            <a:ext cx="678657" cy="678657"/>
          </a:xfrm>
          <a:prstGeom prst="ellipse">
            <a:avLst/>
          </a:prstGeom>
          <a:blipFill>
            <a:blip r:embed="rId10"/>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23" name="Circle"/>
          <p:cNvSpPr/>
          <p:nvPr/>
        </p:nvSpPr>
        <p:spPr>
          <a:xfrm>
            <a:off x="13530361" y="5555309"/>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grpSp>
        <p:nvGrpSpPr>
          <p:cNvPr id="326" name="Health…"/>
          <p:cNvGrpSpPr/>
          <p:nvPr/>
        </p:nvGrpSpPr>
        <p:grpSpPr>
          <a:xfrm>
            <a:off x="3410922" y="200231"/>
            <a:ext cx="4363641" cy="8118476"/>
            <a:chOff x="0" y="0"/>
            <a:chExt cx="4363640" cy="8118475"/>
          </a:xfrm>
        </p:grpSpPr>
        <p:sp>
          <p:nvSpPr>
            <p:cNvPr id="325" name="Health…"/>
            <p:cNvSpPr txBox="1"/>
            <p:nvPr/>
          </p:nvSpPr>
          <p:spPr>
            <a:xfrm>
              <a:off x="69850" y="69850"/>
              <a:ext cx="4223941" cy="79787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6400">
                  <a:solidFill>
                    <a:srgbClr val="FFFB00"/>
                  </a:solidFill>
                  <a:latin typeface="Helvetica"/>
                  <a:ea typeface="Helvetica"/>
                  <a:cs typeface="Helvetica"/>
                  <a:sym typeface="Helvetica"/>
                </a:defRPr>
              </a:pPr>
              <a:r>
                <a:t>Health</a:t>
              </a:r>
            </a:p>
            <a:p>
              <a:pPr defTabSz="821531">
                <a:defRPr b="1" sz="6400">
                  <a:solidFill>
                    <a:srgbClr val="005493"/>
                  </a:solidFill>
                  <a:latin typeface="Helvetica"/>
                  <a:ea typeface="Helvetica"/>
                  <a:cs typeface="Helvetica"/>
                  <a:sym typeface="Helvetica"/>
                </a:defRPr>
              </a:pPr>
              <a:r>
                <a:t>Love</a:t>
              </a:r>
            </a:p>
            <a:p>
              <a:pPr defTabSz="821531">
                <a:defRPr b="1" sz="6400">
                  <a:solidFill>
                    <a:srgbClr val="4F8F00"/>
                  </a:solidFill>
                  <a:latin typeface="Helvetica"/>
                  <a:ea typeface="Helvetica"/>
                  <a:cs typeface="Helvetica"/>
                  <a:sym typeface="Helvetica"/>
                </a:defRPr>
              </a:pPr>
              <a:r>
                <a:t>Money</a:t>
              </a:r>
            </a:p>
            <a:p>
              <a:pPr defTabSz="821531">
                <a:defRPr b="1" sz="6400">
                  <a:solidFill>
                    <a:schemeClr val="accent4">
                      <a:hueOff val="-858837"/>
                      <a:lumOff val="-9791"/>
                    </a:schemeClr>
                  </a:solidFill>
                  <a:latin typeface="Helvetica"/>
                  <a:ea typeface="Helvetica"/>
                  <a:cs typeface="Helvetica"/>
                  <a:sym typeface="Helvetica"/>
                </a:defRPr>
              </a:pPr>
              <a:r>
                <a:t>Education</a:t>
              </a:r>
            </a:p>
            <a:p>
              <a:pPr defTabSz="821531">
                <a:defRPr b="1" sz="6400">
                  <a:solidFill>
                    <a:srgbClr val="FF40FF"/>
                  </a:solidFill>
                  <a:latin typeface="Helvetica"/>
                  <a:ea typeface="Helvetica"/>
                  <a:cs typeface="Helvetica"/>
                  <a:sym typeface="Helvetica"/>
                </a:defRPr>
              </a:pPr>
              <a:r>
                <a:t>Fun</a:t>
              </a:r>
            </a:p>
            <a:p>
              <a:pPr defTabSz="821531">
                <a:defRPr b="1" sz="6400">
                  <a:solidFill>
                    <a:srgbClr val="FFFFFF"/>
                  </a:solidFill>
                  <a:latin typeface="Helvetica"/>
                  <a:ea typeface="Helvetica"/>
                  <a:cs typeface="Helvetica"/>
                  <a:sym typeface="Helvetica"/>
                </a:defRPr>
              </a:pPr>
              <a:r>
                <a:t>Food</a:t>
              </a:r>
            </a:p>
            <a:p>
              <a:pPr defTabSz="821531">
                <a:defRPr b="1" sz="6400">
                  <a:solidFill>
                    <a:srgbClr val="FF2600"/>
                  </a:solidFill>
                  <a:latin typeface="Helvetica"/>
                  <a:ea typeface="Helvetica"/>
                  <a:cs typeface="Helvetica"/>
                  <a:sym typeface="Helvetica"/>
                </a:defRPr>
              </a:pPr>
              <a:r>
                <a:t>Services</a:t>
              </a:r>
            </a:p>
            <a:p>
              <a:pPr defTabSz="821531">
                <a:defRPr sz="5600">
                  <a:solidFill>
                    <a:srgbClr val="FFFFFF"/>
                  </a:solidFill>
                  <a:latin typeface="Helvetica Light"/>
                  <a:ea typeface="Helvetica Light"/>
                  <a:cs typeface="Helvetica Light"/>
                  <a:sym typeface="Helvetica Light"/>
                </a:defRPr>
              </a:pPr>
              <a:r>
                <a:t>…</a:t>
              </a:r>
            </a:p>
          </p:txBody>
        </p:sp>
        <p:pic>
          <p:nvPicPr>
            <p:cNvPr id="324" name="Health… HealthLoveMoneyEducationFunFoodServices…" descr="Health… HealthLoveMoneyEducationFunFoodServices…"/>
            <p:cNvPicPr>
              <a:picLocks noChangeAspect="0"/>
            </p:cNvPicPr>
            <p:nvPr/>
          </p:nvPicPr>
          <p:blipFill>
            <a:blip r:embed="rId12">
              <a:extLst/>
            </a:blip>
            <a:stretch>
              <a:fillRect/>
            </a:stretch>
          </p:blipFill>
          <p:spPr>
            <a:xfrm>
              <a:off x="0" y="0"/>
              <a:ext cx="4363641" cy="8118475"/>
            </a:xfrm>
            <a:prstGeom prst="rect">
              <a:avLst/>
            </a:prstGeom>
            <a:effectLst/>
          </p:spPr>
        </p:pic>
      </p:grpSp>
      <p:pic>
        <p:nvPicPr>
          <p:cNvPr id="327" name="Image" descr="Image"/>
          <p:cNvPicPr>
            <a:picLocks noChangeAspect="1"/>
          </p:cNvPicPr>
          <p:nvPr/>
        </p:nvPicPr>
        <p:blipFill>
          <a:blip r:embed="rId13">
            <a:extLst/>
          </a:blip>
          <a:stretch>
            <a:fillRect/>
          </a:stretch>
        </p:blipFill>
        <p:spPr>
          <a:xfrm>
            <a:off x="5740501" y="8195609"/>
            <a:ext cx="1838479" cy="1789452"/>
          </a:xfrm>
          <a:prstGeom prst="rect">
            <a:avLst/>
          </a:prstGeom>
          <a:ln w="12700">
            <a:miter lim="400000"/>
          </a:ln>
        </p:spPr>
      </p:pic>
      <p:pic>
        <p:nvPicPr>
          <p:cNvPr id="328" name="Line Line" descr="Line Line"/>
          <p:cNvPicPr>
            <a:picLocks noChangeAspect="0"/>
          </p:cNvPicPr>
          <p:nvPr/>
        </p:nvPicPr>
        <p:blipFill>
          <a:blip r:embed="rId14">
            <a:extLst/>
          </a:blip>
          <a:stretch>
            <a:fillRect/>
          </a:stretch>
        </p:blipFill>
        <p:spPr>
          <a:xfrm rot="16200000">
            <a:off x="9243618" y="10367290"/>
            <a:ext cx="1442616" cy="139701"/>
          </a:xfrm>
          <a:prstGeom prst="rect">
            <a:avLst/>
          </a:prstGeom>
        </p:spPr>
      </p:pic>
      <p:sp>
        <p:nvSpPr>
          <p:cNvPr id="330" name="Circle"/>
          <p:cNvSpPr/>
          <p:nvPr/>
        </p:nvSpPr>
        <p:spPr>
          <a:xfrm>
            <a:off x="12155555" y="5555309"/>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1" name="Circle"/>
          <p:cNvSpPr/>
          <p:nvPr/>
        </p:nvSpPr>
        <p:spPr>
          <a:xfrm>
            <a:off x="16133492" y="8106281"/>
            <a:ext cx="678657" cy="678658"/>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2" name="Circle"/>
          <p:cNvSpPr/>
          <p:nvPr/>
        </p:nvSpPr>
        <p:spPr>
          <a:xfrm>
            <a:off x="16133492" y="9395730"/>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3" name="Circle"/>
          <p:cNvSpPr/>
          <p:nvPr/>
        </p:nvSpPr>
        <p:spPr>
          <a:xfrm>
            <a:off x="9615323" y="9395730"/>
            <a:ext cx="678657" cy="678657"/>
          </a:xfrm>
          <a:prstGeom prst="ellipse">
            <a:avLst/>
          </a:prstGeom>
          <a:blipFill>
            <a:blip r:embed="rId18"/>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4" name="Rectangle"/>
          <p:cNvSpPr/>
          <p:nvPr/>
        </p:nvSpPr>
        <p:spPr>
          <a:xfrm rot="16200000">
            <a:off x="5342779" y="6767274"/>
            <a:ext cx="11563671" cy="678657"/>
          </a:xfrm>
          <a:prstGeom prst="rect">
            <a:avLst/>
          </a:prstGeom>
          <a:blipFill>
            <a:blip r:embed="rId19"/>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35" name="Line Line" descr="Line Line"/>
          <p:cNvPicPr>
            <a:picLocks noChangeAspect="0"/>
          </p:cNvPicPr>
          <p:nvPr/>
        </p:nvPicPr>
        <p:blipFill>
          <a:blip r:embed="rId20">
            <a:extLst/>
          </a:blip>
          <a:stretch>
            <a:fillRect/>
          </a:stretch>
        </p:blipFill>
        <p:spPr>
          <a:xfrm rot="16200000">
            <a:off x="9053969" y="7732255"/>
            <a:ext cx="4043427" cy="139701"/>
          </a:xfrm>
          <a:prstGeom prst="rect">
            <a:avLst/>
          </a:prstGeom>
        </p:spPr>
      </p:pic>
      <p:sp>
        <p:nvSpPr>
          <p:cNvPr id="337" name="Circle"/>
          <p:cNvSpPr/>
          <p:nvPr/>
        </p:nvSpPr>
        <p:spPr>
          <a:xfrm>
            <a:off x="10736354" y="7468538"/>
            <a:ext cx="678657" cy="678657"/>
          </a:xfrm>
          <a:prstGeom prst="ellipse">
            <a:avLst/>
          </a:prstGeom>
          <a:blipFill>
            <a:blip r:embed="rId2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8" name="Circle"/>
          <p:cNvSpPr/>
          <p:nvPr/>
        </p:nvSpPr>
        <p:spPr>
          <a:xfrm>
            <a:off x="10736354" y="8425153"/>
            <a:ext cx="678657" cy="678658"/>
          </a:xfrm>
          <a:prstGeom prst="ellipse">
            <a:avLst/>
          </a:prstGeom>
          <a:blipFill>
            <a:blip r:embed="rId2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9" name="Circle"/>
          <p:cNvSpPr/>
          <p:nvPr/>
        </p:nvSpPr>
        <p:spPr>
          <a:xfrm>
            <a:off x="10736354" y="9381768"/>
            <a:ext cx="678657" cy="678657"/>
          </a:xfrm>
          <a:prstGeom prst="ellipse">
            <a:avLst/>
          </a:prstGeom>
          <a:blipFill>
            <a:blip r:embed="rId2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40" name="Circle"/>
          <p:cNvSpPr/>
          <p:nvPr/>
        </p:nvSpPr>
        <p:spPr>
          <a:xfrm>
            <a:off x="10736354" y="5555309"/>
            <a:ext cx="678657" cy="678657"/>
          </a:xfrm>
          <a:prstGeom prst="ellipse">
            <a:avLst/>
          </a:prstGeom>
          <a:blipFill>
            <a:blip r:embed="rId2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41" name="Rectangle"/>
          <p:cNvSpPr/>
          <p:nvPr/>
        </p:nvSpPr>
        <p:spPr>
          <a:xfrm>
            <a:off x="9061682" y="10685179"/>
            <a:ext cx="11599389" cy="678657"/>
          </a:xfrm>
          <a:prstGeom prst="rect">
            <a:avLst/>
          </a:prstGeom>
          <a:blipFill>
            <a:blip r:embed="rId2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42" name="Line Line" descr="Line Line"/>
          <p:cNvPicPr>
            <a:picLocks noChangeAspect="0"/>
          </p:cNvPicPr>
          <p:nvPr/>
        </p:nvPicPr>
        <p:blipFill>
          <a:blip r:embed="rId26">
            <a:extLst/>
          </a:blip>
          <a:stretch>
            <a:fillRect/>
          </a:stretch>
        </p:blipFill>
        <p:spPr>
          <a:xfrm rot="10800000">
            <a:off x="9936608" y="10954657"/>
            <a:ext cx="3729575" cy="139701"/>
          </a:xfrm>
          <a:prstGeom prst="rect">
            <a:avLst/>
          </a:prstGeom>
        </p:spPr>
      </p:pic>
      <p:sp>
        <p:nvSpPr>
          <p:cNvPr id="344" name="Circle"/>
          <p:cNvSpPr/>
          <p:nvPr/>
        </p:nvSpPr>
        <p:spPr>
          <a:xfrm>
            <a:off x="11239216" y="10685179"/>
            <a:ext cx="678657" cy="678657"/>
          </a:xfrm>
          <a:prstGeom prst="ellipse">
            <a:avLst/>
          </a:prstGeom>
          <a:blipFill>
            <a:blip r:embed="rId2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45" name="Circle"/>
          <p:cNvSpPr/>
          <p:nvPr/>
        </p:nvSpPr>
        <p:spPr>
          <a:xfrm>
            <a:off x="9615323" y="10685179"/>
            <a:ext cx="678657" cy="678657"/>
          </a:xfrm>
          <a:prstGeom prst="ellipse">
            <a:avLst/>
          </a:prstGeom>
          <a:blipFill>
            <a:blip r:embed="rId28"/>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46" name="Rectangle"/>
          <p:cNvSpPr/>
          <p:nvPr/>
        </p:nvSpPr>
        <p:spPr>
          <a:xfrm>
            <a:off x="14900631" y="1339326"/>
            <a:ext cx="953059" cy="11534553"/>
          </a:xfrm>
          <a:prstGeom prst="rect">
            <a:avLst/>
          </a:prstGeom>
          <a:solidFill>
            <a:srgbClr val="7BDB45"/>
          </a:solid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47" name="Line Line" descr="Line Line"/>
          <p:cNvPicPr>
            <a:picLocks noChangeAspect="0"/>
          </p:cNvPicPr>
          <p:nvPr/>
        </p:nvPicPr>
        <p:blipFill>
          <a:blip r:embed="rId29">
            <a:extLst/>
          </a:blip>
          <a:stretch>
            <a:fillRect/>
          </a:stretch>
        </p:blipFill>
        <p:spPr>
          <a:xfrm rot="10800000">
            <a:off x="13844234" y="7100273"/>
            <a:ext cx="2709666" cy="139701"/>
          </a:xfrm>
          <a:prstGeom prst="rect">
            <a:avLst/>
          </a:prstGeom>
        </p:spPr>
      </p:pic>
      <p:sp>
        <p:nvSpPr>
          <p:cNvPr id="349" name="Circle"/>
          <p:cNvSpPr/>
          <p:nvPr/>
        </p:nvSpPr>
        <p:spPr>
          <a:xfrm>
            <a:off x="15037832" y="6830795"/>
            <a:ext cx="678657" cy="678657"/>
          </a:xfrm>
          <a:prstGeom prst="ellipse">
            <a:avLst/>
          </a:prstGeom>
          <a:blipFill>
            <a:blip r:embed="rId30"/>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50" name="Line Line" descr="Line Line"/>
          <p:cNvPicPr>
            <a:picLocks noChangeAspect="0"/>
          </p:cNvPicPr>
          <p:nvPr/>
        </p:nvPicPr>
        <p:blipFill>
          <a:blip r:embed="rId7">
            <a:extLst/>
          </a:blip>
          <a:stretch>
            <a:fillRect/>
          </a:stretch>
        </p:blipFill>
        <p:spPr>
          <a:xfrm rot="10800000">
            <a:off x="13684659" y="10954657"/>
            <a:ext cx="2948365" cy="139701"/>
          </a:xfrm>
          <a:prstGeom prst="rect">
            <a:avLst/>
          </a:prstGeom>
        </p:spPr>
      </p:pic>
      <p:sp>
        <p:nvSpPr>
          <p:cNvPr id="352" name="Circle"/>
          <p:cNvSpPr/>
          <p:nvPr/>
        </p:nvSpPr>
        <p:spPr>
          <a:xfrm>
            <a:off x="16133492" y="10685179"/>
            <a:ext cx="678657" cy="678657"/>
          </a:xfrm>
          <a:prstGeom prst="ellipse">
            <a:avLst/>
          </a:prstGeom>
          <a:blipFill>
            <a:blip r:embed="rId3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3" name="Circle"/>
          <p:cNvSpPr/>
          <p:nvPr/>
        </p:nvSpPr>
        <p:spPr>
          <a:xfrm>
            <a:off x="16133492" y="6830795"/>
            <a:ext cx="678657" cy="678657"/>
          </a:xfrm>
          <a:prstGeom prst="ellipse">
            <a:avLst/>
          </a:prstGeom>
          <a:blipFill>
            <a:blip r:embed="rId3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4" name="Circle"/>
          <p:cNvSpPr/>
          <p:nvPr/>
        </p:nvSpPr>
        <p:spPr>
          <a:xfrm>
            <a:off x="13530361" y="6767275"/>
            <a:ext cx="678657" cy="678657"/>
          </a:xfrm>
          <a:prstGeom prst="ellipse">
            <a:avLst/>
          </a:prstGeom>
          <a:blipFill>
            <a:blip r:embed="rId3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5" name="Circle"/>
          <p:cNvSpPr/>
          <p:nvPr/>
        </p:nvSpPr>
        <p:spPr>
          <a:xfrm>
            <a:off x="13530361" y="10685179"/>
            <a:ext cx="678657" cy="678657"/>
          </a:xfrm>
          <a:prstGeom prst="ellipse">
            <a:avLst/>
          </a:prstGeom>
          <a:blipFill>
            <a:blip r:embed="rId3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6" name="…which is embedded in spacetime via life paths, which meet more events in larger, denser, more heterogeneous cities"/>
          <p:cNvSpPr txBox="1"/>
          <p:nvPr/>
        </p:nvSpPr>
        <p:spPr>
          <a:xfrm>
            <a:off x="3768237" y="13021404"/>
            <a:ext cx="20202907"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…which is embedded in spacetime via life paths, which meet more events in larger, denser, more heterogeneous cities</a:t>
            </a:r>
          </a:p>
        </p:txBody>
      </p:sp>
      <p:sp>
        <p:nvSpPr>
          <p:cNvPr id="357"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advClick="1" p14:dur="2000">
        <p159:morph option="byObject"/>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